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576" r:id="rId3"/>
    <p:sldId id="530" r:id="rId4"/>
    <p:sldId id="444" r:id="rId5"/>
    <p:sldId id="532" r:id="rId6"/>
    <p:sldId id="490" r:id="rId7"/>
    <p:sldId id="559" r:id="rId8"/>
    <p:sldId id="626" r:id="rId9"/>
    <p:sldId id="622" r:id="rId10"/>
    <p:sldId id="612" r:id="rId11"/>
    <p:sldId id="613" r:id="rId12"/>
    <p:sldId id="625" r:id="rId13"/>
    <p:sldId id="614" r:id="rId14"/>
    <p:sldId id="603" r:id="rId15"/>
    <p:sldId id="588" r:id="rId16"/>
    <p:sldId id="591" r:id="rId17"/>
    <p:sldId id="607" r:id="rId18"/>
    <p:sldId id="617" r:id="rId19"/>
    <p:sldId id="611" r:id="rId20"/>
    <p:sldId id="627" r:id="rId21"/>
    <p:sldId id="606" r:id="rId22"/>
    <p:sldId id="616" r:id="rId23"/>
    <p:sldId id="592" r:id="rId24"/>
    <p:sldId id="608" r:id="rId25"/>
    <p:sldId id="585" r:id="rId26"/>
    <p:sldId id="623" r:id="rId27"/>
    <p:sldId id="529" r:id="rId28"/>
    <p:sldId id="620" r:id="rId29"/>
    <p:sldId id="443" r:id="rId30"/>
    <p:sldId id="466" r:id="rId31"/>
    <p:sldId id="467" r:id="rId32"/>
    <p:sldId id="619" r:id="rId33"/>
    <p:sldId id="62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57F"/>
    <a:srgbClr val="01C2C6"/>
    <a:srgbClr val="32CCD0"/>
    <a:srgbClr val="4472C4"/>
    <a:srgbClr val="06BFC4"/>
    <a:srgbClr val="F8766D"/>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01"/>
    <p:restoredTop sz="75869" autoAdjust="0"/>
  </p:normalViewPr>
  <p:slideViewPr>
    <p:cSldViewPr snapToGrid="0" showGuides="1">
      <p:cViewPr varScale="1">
        <p:scale>
          <a:sx n="125" d="100"/>
          <a:sy n="125" d="100"/>
        </p:scale>
        <p:origin x="2008"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44BA0-F329-3F86-A383-82B5A2A815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2C3E94-D740-C7DC-0A46-7B94726393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CE6698-0A62-ADEF-EBC7-F7206838F7F0}"/>
              </a:ext>
            </a:extLst>
          </p:cNvPr>
          <p:cNvSpPr>
            <a:spLocks noGrp="1"/>
          </p:cNvSpPr>
          <p:nvPr>
            <p:ph type="body" idx="1"/>
          </p:nvPr>
        </p:nvSpPr>
        <p:spPr/>
        <p:txBody>
          <a:bodyPr/>
          <a:lstStyle/>
          <a:p>
            <a:r>
              <a:rPr lang="en-US" b="1" dirty="0">
                <a:solidFill>
                  <a:srgbClr val="FF0000"/>
                </a:solidFill>
              </a:rPr>
              <a:t>Don’t yet have OR metadata</a:t>
            </a:r>
          </a:p>
          <a:p>
            <a:endParaRPr lang="en-US" dirty="0">
              <a:solidFill>
                <a:srgbClr val="FF0000"/>
              </a:solidFill>
            </a:endParaRPr>
          </a:p>
          <a:p>
            <a:r>
              <a:rPr lang="en-US" dirty="0">
                <a:solidFill>
                  <a:srgbClr val="FF0000"/>
                </a:solidFill>
              </a:rPr>
              <a:t>Cancer: </a:t>
            </a:r>
            <a:r>
              <a:rPr lang="en-US" dirty="0" err="1">
                <a:solidFill>
                  <a:srgbClr val="FF0000"/>
                </a:solidFill>
              </a:rPr>
              <a:t>moreso</a:t>
            </a:r>
            <a:r>
              <a:rPr lang="en-US" dirty="0">
                <a:solidFill>
                  <a:srgbClr val="FF0000"/>
                </a:solidFill>
              </a:rPr>
              <a:t> what was available, not much melanoma at VM, + what’s treated with single class of checkpoint inhibitors + able to get large group 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0000"/>
                </a:solidFill>
              </a:rPr>
              <a:t>ICI drug: </a:t>
            </a:r>
            <a:r>
              <a:rPr lang="en-US" dirty="0" err="1">
                <a:solidFill>
                  <a:srgbClr val="FF0000"/>
                </a:solidFill>
              </a:rPr>
              <a:t>moreso</a:t>
            </a:r>
            <a:r>
              <a:rPr lang="en-US" dirty="0">
                <a:solidFill>
                  <a:srgbClr val="FF0000"/>
                </a:solidFill>
              </a:rPr>
              <a:t> what was chosen by clinic (combination mostly for melanoma/more side effects too)</a:t>
            </a:r>
          </a:p>
          <a:p>
            <a:endParaRPr lang="en-US" dirty="0">
              <a:solidFill>
                <a:srgbClr val="FF0000"/>
              </a:solidFill>
            </a:endParaRPr>
          </a:p>
          <a:p>
            <a:r>
              <a:rPr lang="en-US" dirty="0">
                <a:solidFill>
                  <a:srgbClr val="FF0000"/>
                </a:solidFill>
              </a:rPr>
              <a:t>Lung approved 2</a:t>
            </a:r>
            <a:r>
              <a:rPr lang="en-US" baseline="30000" dirty="0">
                <a:solidFill>
                  <a:srgbClr val="FF0000"/>
                </a:solidFill>
              </a:rPr>
              <a:t>nd</a:t>
            </a:r>
            <a:r>
              <a:rPr lang="en-US" dirty="0">
                <a:solidFill>
                  <a:srgbClr val="FF0000"/>
                </a:solidFill>
              </a:rPr>
              <a:t> after melanoma for PD-1 blockade</a:t>
            </a:r>
          </a:p>
          <a:p>
            <a:endParaRPr lang="en-US" dirty="0">
              <a:solidFill>
                <a:srgbClr val="000000"/>
              </a:solidFill>
              <a:effectLst/>
              <a:latin typeface="Arial" panose="020B0604020202020204" pitchFamily="34" charset="0"/>
            </a:endParaRPr>
          </a:p>
          <a:p>
            <a:r>
              <a:rPr lang="en-US" b="0" dirty="0">
                <a:solidFill>
                  <a:srgbClr val="000000"/>
                </a:solidFill>
                <a:effectLst/>
                <a:latin typeface="Arial" panose="020B0604020202020204" pitchFamily="34" charset="0"/>
              </a:rPr>
              <a:t>Durvalumab/avelumab are anti-PDL1</a:t>
            </a:r>
            <a:endParaRPr lang="en-US" b="0" dirty="0"/>
          </a:p>
        </p:txBody>
      </p:sp>
      <p:sp>
        <p:nvSpPr>
          <p:cNvPr id="4" name="Slide Number Placeholder 3">
            <a:extLst>
              <a:ext uri="{FF2B5EF4-FFF2-40B4-BE49-F238E27FC236}">
                <a16:creationId xmlns:a16="http://schemas.microsoft.com/office/drawing/2014/main" id="{24F67FC7-C256-39CD-1647-E0AEB28FE5C4}"/>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4131925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59940-19FB-A830-9A10-8CA7951FF2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B52E7B-BDF3-D322-3366-F41541F21A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0C58A9-C168-F5FC-DA75-1A5039C68F16}"/>
              </a:ext>
            </a:extLst>
          </p:cNvPr>
          <p:cNvSpPr>
            <a:spLocks noGrp="1"/>
          </p:cNvSpPr>
          <p:nvPr>
            <p:ph type="body" idx="1"/>
          </p:nvPr>
        </p:nvSpPr>
        <p:spPr/>
        <p:txBody>
          <a:bodyPr/>
          <a:lstStyle/>
          <a:p>
            <a:pPr lvl="1"/>
            <a:r>
              <a:rPr lang="en-US" b="1" dirty="0"/>
              <a:t>Sample collection was a group effort done by a lot of people, collected blood from patients and froze down PBMCs</a:t>
            </a:r>
          </a:p>
          <a:p>
            <a:pPr lvl="1"/>
            <a:r>
              <a:rPr lang="en-US" b="1" dirty="0"/>
              <a:t>I was handed dataset from Alice W!</a:t>
            </a:r>
          </a:p>
          <a:p>
            <a:pPr lvl="1"/>
            <a:endParaRPr lang="en-US" b="0" dirty="0"/>
          </a:p>
          <a:p>
            <a:pPr lvl="1"/>
            <a:r>
              <a:rPr lang="en-US" b="0" dirty="0"/>
              <a:t>Was frozen PBMCs</a:t>
            </a:r>
          </a:p>
          <a:p>
            <a:pPr lvl="1"/>
            <a:endParaRPr lang="en-US" dirty="0"/>
          </a:p>
          <a:p>
            <a:pPr lvl="1"/>
            <a:r>
              <a:rPr lang="en-US" dirty="0"/>
              <a:t>Mass cytometry</a:t>
            </a:r>
          </a:p>
          <a:p>
            <a:pPr lvl="1"/>
            <a:endParaRPr lang="en-US" dirty="0"/>
          </a:p>
          <a:p>
            <a:pPr lvl="1"/>
            <a:r>
              <a:rPr lang="en-US" dirty="0"/>
              <a:t>80 </a:t>
            </a:r>
            <a:r>
              <a:rPr lang="en-US" dirty="0" err="1"/>
              <a:t>reportables</a:t>
            </a:r>
            <a:r>
              <a:rPr lang="en-US" dirty="0"/>
              <a:t>* (</a:t>
            </a:r>
            <a:r>
              <a:rPr lang="en-US" dirty="0" err="1"/>
              <a:t>FlowJo</a:t>
            </a:r>
            <a:r>
              <a:rPr lang="en-US" dirty="0"/>
              <a:t>, Alice </a:t>
            </a:r>
            <a:r>
              <a:rPr lang="en-US" dirty="0" err="1"/>
              <a:t>Wiedeman</a:t>
            </a:r>
            <a:r>
              <a:rPr lang="en-US" dirty="0"/>
              <a:t>)</a:t>
            </a:r>
          </a:p>
          <a:p>
            <a:endParaRPr lang="en-US" b="1"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Alice used Astrolabe cytometry cloud platform</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000000"/>
                </a:solidFill>
                <a:effectLst/>
              </a:rPr>
              <a:t>cells stained with antibodies conjugated to rare metal isotopes, then cells are vaporized which turns metal-tagged antibodies into metal ions that are analyzed by mass spectrometer, output data is .fcs file with quantitative data for each measured metal ion (marker) per cell so like flow but higher dimensional data (more markers). then gating is done (after pre-processing/QC), where populations are identified by gating on markers that define broad/sub lineages</a:t>
            </a:r>
          </a:p>
        </p:txBody>
      </p:sp>
      <p:sp>
        <p:nvSpPr>
          <p:cNvPr id="4" name="Slide Number Placeholder 3">
            <a:extLst>
              <a:ext uri="{FF2B5EF4-FFF2-40B4-BE49-F238E27FC236}">
                <a16:creationId xmlns:a16="http://schemas.microsoft.com/office/drawing/2014/main" id="{8BFE1C9B-E9DB-380B-5EF0-59ABE5129D4F}"/>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3767841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31449-9B51-FB58-2BBE-645BC72333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BA41FE-F0F0-833E-91E5-42F58DC48C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E2E4C4-B4DF-12AA-0B40-DCD363A88A72}"/>
              </a:ext>
            </a:extLst>
          </p:cNvPr>
          <p:cNvSpPr>
            <a:spLocks noGrp="1"/>
          </p:cNvSpPr>
          <p:nvPr>
            <p:ph type="body" idx="1"/>
          </p:nvPr>
        </p:nvSpPr>
        <p:spPr/>
        <p:txBody>
          <a:bodyPr/>
          <a:lstStyle/>
          <a:p>
            <a:pPr lvl="1"/>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2487A56F-36EF-8464-1D43-44D213ED993B}"/>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760959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DD7DEC-D5EE-D729-53E1-5107786BCF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019568-EF7E-9DFA-639B-939DD0808B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73BE7C-F885-504E-12AA-B2496EF92FD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0" i="0" u="none" strike="noStrike" dirty="0">
                <a:solidFill>
                  <a:srgbClr val="1B1B1B"/>
                </a:solidFill>
                <a:effectLst/>
                <a:latin typeface="Cambria" panose="02040503050406030204" pitchFamily="18" charset="0"/>
              </a:rPr>
              <a:t>hypothesis that ICI-induced </a:t>
            </a:r>
            <a:r>
              <a:rPr lang="en-US" sz="4000" b="0" i="0" u="none" strike="noStrike" dirty="0" err="1">
                <a:solidFill>
                  <a:srgbClr val="1B1B1B"/>
                </a:solidFill>
                <a:effectLst/>
                <a:latin typeface="Cambria" panose="02040503050406030204" pitchFamily="18" charset="0"/>
              </a:rPr>
              <a:t>irAEs</a:t>
            </a:r>
            <a:r>
              <a:rPr lang="en-US" sz="4000" b="0" i="0" u="none" strike="noStrike" dirty="0">
                <a:solidFill>
                  <a:srgbClr val="1B1B1B"/>
                </a:solidFill>
                <a:effectLst/>
                <a:latin typeface="Cambria" panose="02040503050406030204" pitchFamily="18" charset="0"/>
              </a:rPr>
              <a:t>, similar to flare-ups in patients with primary autoimmunity, are symptomatic exacerbations that occur in the context of a baseline dysregulated immune state unleashed by ICI treatment.</a:t>
            </a:r>
          </a:p>
          <a:p>
            <a:endParaRPr lang="en-US" sz="4000" dirty="0">
              <a:solidFill>
                <a:srgbClr val="000000"/>
              </a:solidFill>
              <a:effectLst/>
              <a:latin typeface="Arial" panose="020B0604020202020204" pitchFamily="34" charset="0"/>
            </a:endParaRPr>
          </a:p>
          <a:p>
            <a:r>
              <a:rPr lang="en-US" sz="4000" dirty="0">
                <a:solidFill>
                  <a:srgbClr val="000000"/>
                </a:solidFill>
                <a:effectLst/>
                <a:latin typeface="Arial" panose="020B0604020202020204" pitchFamily="34" charset="0"/>
              </a:rPr>
              <a:t>Specifically T cells: hypothesize that </a:t>
            </a:r>
            <a:r>
              <a:rPr lang="en-US" sz="4000" b="1" i="0" u="none" strike="noStrike" dirty="0" err="1">
                <a:solidFill>
                  <a:srgbClr val="1B1B1B"/>
                </a:solidFill>
                <a:effectLst/>
                <a:latin typeface="Cambria" panose="02040503050406030204" pitchFamily="18" charset="0"/>
              </a:rPr>
              <a:t>freq</a:t>
            </a:r>
            <a:r>
              <a:rPr lang="en-US" sz="4000" b="1" i="0" u="none" strike="noStrike" dirty="0">
                <a:solidFill>
                  <a:srgbClr val="1B1B1B"/>
                </a:solidFill>
                <a:effectLst/>
                <a:latin typeface="Cambria" panose="02040503050406030204" pitchFamily="18" charset="0"/>
              </a:rPr>
              <a:t>/phenotype of T cells specific for self-antigens predicts </a:t>
            </a:r>
            <a:r>
              <a:rPr lang="en-US" sz="4000" b="1" i="0" u="none" strike="noStrike" dirty="0" err="1">
                <a:solidFill>
                  <a:srgbClr val="1B1B1B"/>
                </a:solidFill>
                <a:effectLst/>
                <a:latin typeface="Cambria" panose="02040503050406030204" pitchFamily="18" charset="0"/>
              </a:rPr>
              <a:t>irAE</a:t>
            </a:r>
            <a:r>
              <a:rPr lang="en-US" sz="4000" b="1" i="0" u="none" strike="noStrike" dirty="0">
                <a:solidFill>
                  <a:srgbClr val="1B1B1B"/>
                </a:solidFill>
                <a:effectLst/>
                <a:latin typeface="Cambria" panose="02040503050406030204" pitchFamily="18" charset="0"/>
              </a:rPr>
              <a:t>. </a:t>
            </a:r>
            <a:r>
              <a:rPr lang="en-US" sz="4000" dirty="0">
                <a:solidFill>
                  <a:srgbClr val="000000"/>
                </a:solidFill>
                <a:effectLst/>
                <a:latin typeface="Arial" panose="020B0604020202020204" pitchFamily="34" charset="0"/>
              </a:rPr>
              <a:t>supported by 1) published studies showing that ICI therapy targets T cells, 2) emerging evidence that ICI therapy reverses T cell exhaustion</a:t>
            </a:r>
          </a:p>
        </p:txBody>
      </p:sp>
      <p:sp>
        <p:nvSpPr>
          <p:cNvPr id="4" name="Slide Number Placeholder 3">
            <a:extLst>
              <a:ext uri="{FF2B5EF4-FFF2-40B4-BE49-F238E27FC236}">
                <a16:creationId xmlns:a16="http://schemas.microsoft.com/office/drawing/2014/main" id="{4CFA5F60-07DD-C819-B079-7EFE874D6CE5}"/>
              </a:ext>
            </a:extLst>
          </p:cNvPr>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10005048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2C2AA6-A54D-13A9-B878-403E5F2F92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E6170B-5A6F-F3A2-FE11-498BAC04F4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425C61-63C6-C971-394A-E4B0B1267177}"/>
              </a:ext>
            </a:extLst>
          </p:cNvPr>
          <p:cNvSpPr>
            <a:spLocks noGrp="1"/>
          </p:cNvSpPr>
          <p:nvPr>
            <p:ph type="body" idx="1"/>
          </p:nvPr>
        </p:nvSpPr>
        <p:spPr/>
        <p:txBody>
          <a:bodyPr/>
          <a:lstStyle/>
          <a:p>
            <a:r>
              <a:rPr lang="en-US" b="1" dirty="0">
                <a:solidFill>
                  <a:srgbClr val="FF0000"/>
                </a:solidFill>
              </a:rPr>
              <a:t>Make sure to explain well: transformation, residuals</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Transform necessary as many subsequent steps assume data is normal, also reduces unequal variance/skewness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FF0000"/>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effectLst/>
                <a:latin typeface="Menlo" panose="020B0609030804020204" pitchFamily="49" charset="0"/>
              </a:rPr>
              <a:t>Including 1|patient_id in regressing out batch effects makes that process more accurate as patient-specific effects are accounted for</a:t>
            </a:r>
            <a:endParaRPr lang="en-US" b="0" dirty="0">
              <a:solidFill>
                <a:srgbClr val="CCCCCC"/>
              </a:solidFill>
              <a:effectLst/>
              <a:latin typeface="Menlo" panose="020B0609030804020204" pitchFamily="49" charset="0"/>
            </a:endParaRP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Logit transforms 0-1 to –inf, inf to normalize data</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This is likely overcorrecting but no better idea (yet)</a:t>
            </a:r>
          </a:p>
        </p:txBody>
      </p:sp>
      <p:sp>
        <p:nvSpPr>
          <p:cNvPr id="4" name="Slide Number Placeholder 3">
            <a:extLst>
              <a:ext uri="{FF2B5EF4-FFF2-40B4-BE49-F238E27FC236}">
                <a16:creationId xmlns:a16="http://schemas.microsoft.com/office/drawing/2014/main" id="{2D77F545-E3AB-E3FD-F7EA-FE6E20144237}"/>
              </a:ext>
            </a:extLst>
          </p:cNvPr>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23472746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3FB25-3298-525C-74FA-F809B6FB26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DFE497-9544-0A7B-311C-D66C175745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853A46-7357-CD9A-E0C8-94286807EC2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This is strongest single feature baseline result</a:t>
            </a:r>
            <a:endParaRPr lang="en-US" b="1" dirty="0">
              <a:solidFill>
                <a:srgbClr val="CCCCCC"/>
              </a:solidFill>
              <a:effectLst/>
              <a:latin typeface="Menlo" panose="020B0609030804020204" pitchFamily="49" charset="0"/>
            </a:endParaRPr>
          </a:p>
          <a:p>
            <a:endParaRPr lang="en-US" b="1" dirty="0">
              <a:solidFill>
                <a:srgbClr val="CCCCCC"/>
              </a:solidFill>
              <a:effectLst/>
              <a:latin typeface="Menlo" panose="020B0609030804020204" pitchFamily="49" charset="0"/>
            </a:endParaRPr>
          </a:p>
          <a:p>
            <a:r>
              <a:rPr lang="en-US" b="1" dirty="0">
                <a:solidFill>
                  <a:srgbClr val="CCCCCC"/>
                </a:solidFill>
                <a:effectLst/>
                <a:latin typeface="Menlo" panose="020B0609030804020204" pitchFamily="49" charset="0"/>
              </a:rPr>
              <a:t>CD56bright NK are abundant cytokine producers but only weakly cytotoxic before activation, PD1+ NK presumably more inhibited…, so these trends could sense with more active </a:t>
            </a:r>
            <a:r>
              <a:rPr lang="en-US" b="1" dirty="0">
                <a:solidFill>
                  <a:srgbClr val="CCCCCC"/>
                </a:solidFill>
                <a:effectLst/>
                <a:latin typeface="Menlo" panose="020B0609030804020204" pitchFamily="49" charset="0"/>
                <a:sym typeface="Wingdings" pitchFamily="2" charset="2"/>
              </a:rPr>
              <a:t> more </a:t>
            </a:r>
            <a:r>
              <a:rPr lang="en-US" b="1" dirty="0" err="1">
                <a:solidFill>
                  <a:srgbClr val="CCCCCC"/>
                </a:solidFill>
                <a:effectLst/>
                <a:latin typeface="Menlo" panose="020B0609030804020204" pitchFamily="49" charset="0"/>
                <a:sym typeface="Wingdings" pitchFamily="2" charset="2"/>
              </a:rPr>
              <a:t>irAE</a:t>
            </a:r>
            <a:r>
              <a:rPr lang="en-US" b="1" dirty="0">
                <a:solidFill>
                  <a:srgbClr val="CCCCCC"/>
                </a:solidFill>
                <a:effectLst/>
                <a:latin typeface="Menlo" panose="020B0609030804020204" pitchFamily="49" charset="0"/>
                <a:sym typeface="Wingdings" pitchFamily="2" charset="2"/>
              </a:rPr>
              <a:t> and more inhibited  less </a:t>
            </a:r>
            <a:r>
              <a:rPr lang="en-US" b="1" dirty="0" err="1">
                <a:solidFill>
                  <a:srgbClr val="CCCCCC"/>
                </a:solidFill>
                <a:effectLst/>
                <a:latin typeface="Menlo" panose="020B0609030804020204" pitchFamily="49" charset="0"/>
                <a:sym typeface="Wingdings" pitchFamily="2" charset="2"/>
              </a:rPr>
              <a:t>irAE</a:t>
            </a:r>
            <a:r>
              <a:rPr lang="en-US" b="1" dirty="0">
                <a:solidFill>
                  <a:srgbClr val="CCCCCC"/>
                </a:solidFill>
                <a:effectLst/>
                <a:latin typeface="Menlo" panose="020B0609030804020204" pitchFamily="49" charset="0"/>
                <a:sym typeface="Wingdings" pitchFamily="2" charset="2"/>
              </a:rPr>
              <a:t> BUT that doesn’t really fit with longitudinal decrease in CD56bright of NK in </a:t>
            </a:r>
            <a:r>
              <a:rPr lang="en-US" b="1" dirty="0" err="1">
                <a:solidFill>
                  <a:srgbClr val="CCCCCC"/>
                </a:solidFill>
                <a:effectLst/>
                <a:latin typeface="Menlo" panose="020B0609030804020204" pitchFamily="49" charset="0"/>
                <a:sym typeface="Wingdings" pitchFamily="2" charset="2"/>
              </a:rPr>
              <a:t>irAE</a:t>
            </a:r>
            <a:r>
              <a:rPr lang="en-US" b="1" dirty="0">
                <a:solidFill>
                  <a:srgbClr val="CCCCCC"/>
                </a:solidFill>
                <a:effectLst/>
                <a:latin typeface="Menlo" panose="020B0609030804020204" pitchFamily="49" charset="0"/>
                <a:sym typeface="Wingdings" pitchFamily="2" charset="2"/>
              </a:rPr>
              <a:t> group…</a:t>
            </a:r>
          </a:p>
          <a:p>
            <a:endParaRPr lang="en-US" b="1" dirty="0">
              <a:solidFill>
                <a:srgbClr val="CCCCCC"/>
              </a:solidFill>
              <a:effectLst/>
              <a:latin typeface="Menlo" panose="020B0609030804020204" pitchFamily="49" charset="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Only CD56bright of NK result holds if including pleural effusion in pneumonitis group</a:t>
            </a:r>
          </a:p>
        </p:txBody>
      </p:sp>
      <p:sp>
        <p:nvSpPr>
          <p:cNvPr id="4" name="Slide Number Placeholder 3">
            <a:extLst>
              <a:ext uri="{FF2B5EF4-FFF2-40B4-BE49-F238E27FC236}">
                <a16:creationId xmlns:a16="http://schemas.microsoft.com/office/drawing/2014/main" id="{8ED73967-C453-7944-601F-93FC4E9355D8}"/>
              </a:ext>
            </a:extLst>
          </p:cNvPr>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3219336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42823-4286-DDF8-A154-CA6EB56B33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A16198-1348-F65B-4C6B-3EA1F8603E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9941BE-8594-FFD4-EE00-D0EB0E7D930B}"/>
              </a:ext>
            </a:extLst>
          </p:cNvPr>
          <p:cNvSpPr>
            <a:spLocks noGrp="1"/>
          </p:cNvSpPr>
          <p:nvPr>
            <p:ph type="body" idx="1"/>
          </p:nvPr>
        </p:nvSpPr>
        <p:spPr/>
        <p:txBody>
          <a:bodyPr/>
          <a:lstStyle/>
          <a:p>
            <a:pPr>
              <a:buFont typeface="Arial" panose="020B0604020202020204" pitchFamily="34" charset="0"/>
              <a:buChar char="•"/>
            </a:pPr>
            <a:r>
              <a:rPr lang="en-US" b="1" i="0" u="none" strike="noStrike" dirty="0">
                <a:solidFill>
                  <a:srgbClr val="000000"/>
                </a:solidFill>
                <a:effectLst/>
                <a:latin typeface="-webkit-standard"/>
              </a:rPr>
              <a:t>Supervised machine learning</a:t>
            </a:r>
          </a:p>
          <a:p>
            <a:pPr>
              <a:buFont typeface="Arial" panose="020B0604020202020204" pitchFamily="34" charset="0"/>
              <a:buChar char="•"/>
            </a:pPr>
            <a:r>
              <a:rPr lang="en-US" b="1" i="0" u="none" strike="noStrike" dirty="0">
                <a:solidFill>
                  <a:srgbClr val="000000"/>
                </a:solidFill>
                <a:effectLst/>
                <a:latin typeface="-webkit-standard"/>
              </a:rPr>
              <a:t>Multiple decision trees to classify data</a:t>
            </a:r>
          </a:p>
          <a:p>
            <a:pPr>
              <a:buFont typeface="Arial" panose="020B0604020202020204" pitchFamily="34" charset="0"/>
              <a:buChar char="•"/>
            </a:pPr>
            <a:r>
              <a:rPr lang="en-US" b="1" i="0" u="none" strike="noStrike" dirty="0">
                <a:solidFill>
                  <a:srgbClr val="000000"/>
                </a:solidFill>
                <a:effectLst/>
                <a:latin typeface="-webkit-standard"/>
              </a:rPr>
              <a:t>Train model with subset </a:t>
            </a:r>
            <a:r>
              <a:rPr lang="en-US" b="1" i="0" u="none" strike="noStrike" dirty="0" err="1">
                <a:solidFill>
                  <a:srgbClr val="000000"/>
                </a:solidFill>
                <a:effectLst/>
                <a:latin typeface="-webkit-standard"/>
              </a:rPr>
              <a:t>freqs</a:t>
            </a:r>
            <a:r>
              <a:rPr lang="en-US" b="1" i="0" u="none" strike="noStrike" dirty="0">
                <a:solidFill>
                  <a:srgbClr val="000000"/>
                </a:solidFill>
                <a:effectLst/>
                <a:latin typeface="-webkit-standard"/>
              </a:rPr>
              <a:t> and </a:t>
            </a:r>
            <a:r>
              <a:rPr lang="en-US" b="1" i="0" u="none" strike="noStrike" dirty="0" err="1">
                <a:solidFill>
                  <a:srgbClr val="000000"/>
                </a:solidFill>
                <a:effectLst/>
                <a:latin typeface="-webkit-standard"/>
              </a:rPr>
              <a:t>irAE</a:t>
            </a:r>
            <a:r>
              <a:rPr lang="en-US" b="1" i="0" u="none" strike="noStrike" dirty="0">
                <a:solidFill>
                  <a:srgbClr val="000000"/>
                </a:solidFill>
                <a:effectLst/>
                <a:latin typeface="-webkit-standard"/>
              </a:rPr>
              <a:t> group labels</a:t>
            </a:r>
          </a:p>
          <a:p>
            <a:pPr>
              <a:buFont typeface="Arial" panose="020B0604020202020204" pitchFamily="34" charset="0"/>
              <a:buChar char="•"/>
            </a:pPr>
            <a:r>
              <a:rPr lang="en-US" b="1" i="0" u="none" strike="noStrike" dirty="0">
                <a:solidFill>
                  <a:srgbClr val="000000"/>
                </a:solidFill>
                <a:effectLst/>
                <a:latin typeface="-webkit-standard"/>
              </a:rPr>
              <a:t>Each decision tree makes splits based on random subsets of features/data, predictions combined through majority voting</a:t>
            </a:r>
          </a:p>
          <a:p>
            <a:pPr>
              <a:buFont typeface="Arial" panose="020B0604020202020204" pitchFamily="34" charset="0"/>
              <a:buChar char="•"/>
            </a:pPr>
            <a:r>
              <a:rPr lang="en-US" b="1" i="0" u="none" strike="noStrike" dirty="0">
                <a:solidFill>
                  <a:srgbClr val="000000"/>
                </a:solidFill>
                <a:effectLst/>
                <a:latin typeface="-webkit-standard"/>
              </a:rPr>
              <a:t>Feature importances determined by how much each feature reduces prediction error across trees (features that consistently reduce error are more important, more influential in distinguishing </a:t>
            </a:r>
            <a:r>
              <a:rPr lang="en-US" b="1" i="0" u="none" strike="noStrike" dirty="0" err="1">
                <a:solidFill>
                  <a:srgbClr val="000000"/>
                </a:solidFill>
                <a:effectLst/>
                <a:latin typeface="-webkit-standard"/>
              </a:rPr>
              <a:t>irAE</a:t>
            </a:r>
            <a:r>
              <a:rPr lang="en-US" b="1" i="0" u="none" strike="noStrike" dirty="0">
                <a:solidFill>
                  <a:srgbClr val="000000"/>
                </a:solidFill>
                <a:effectLst/>
                <a:latin typeface="-webkit-standard"/>
              </a:rPr>
              <a:t> groups)</a:t>
            </a:r>
          </a:p>
          <a:p>
            <a:pPr>
              <a:buFont typeface="Arial" panose="020B0604020202020204" pitchFamily="34" charset="0"/>
              <a:buChar char="•"/>
            </a:pPr>
            <a:endParaRPr lang="en-US" b="0" dirty="0">
              <a:solidFill>
                <a:srgbClr val="CCCCCC"/>
              </a:solidFill>
              <a:effectLst/>
              <a:latin typeface="Menlo" panose="020B0609030804020204" pitchFamily="49" charset="0"/>
            </a:endParaRPr>
          </a:p>
          <a:p>
            <a:pPr>
              <a:buFont typeface="Arial" panose="020B0604020202020204" pitchFamily="34" charset="0"/>
              <a:buChar char="•"/>
            </a:pPr>
            <a:r>
              <a:rPr lang="en-US" b="0" dirty="0">
                <a:solidFill>
                  <a:srgbClr val="CCCCCC"/>
                </a:solidFill>
                <a:effectLst/>
                <a:latin typeface="Menlo" panose="020B0609030804020204" pitchFamily="49" charset="0"/>
              </a:rPr>
              <a:t>ROC AUC 0.83 for validation, 0.75 for test, accuracy/precision 0.66 for both</a:t>
            </a:r>
          </a:p>
          <a:p>
            <a:pPr>
              <a:buFont typeface="Arial" panose="020B0604020202020204" pitchFamily="34" charset="0"/>
              <a:buChar char="•"/>
            </a:pPr>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For subsets with &lt; 5% NAs, replace NAs with mean</a:t>
            </a:r>
          </a:p>
          <a:p>
            <a:endParaRPr lang="en-US" b="1" dirty="0">
              <a:solidFill>
                <a:srgbClr val="CCCCCC"/>
              </a:solidFill>
              <a:effectLst/>
              <a:latin typeface="Menlo" panose="020B0609030804020204" pitchFamily="49" charset="0"/>
            </a:endParaRPr>
          </a:p>
          <a:p>
            <a:r>
              <a:rPr lang="en-US" b="1" dirty="0">
                <a:solidFill>
                  <a:srgbClr val="CCCCCC"/>
                </a:solidFill>
                <a:effectLst/>
                <a:latin typeface="Menlo" panose="020B0609030804020204" pitchFamily="49" charset="0"/>
              </a:rPr>
              <a:t>random forest modules may be more robust, maybe more recapitulated in other datasets... that can explain differences between them and original modules (more likely over fit)</a:t>
            </a:r>
          </a:p>
          <a:p>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Should also emphasize that modules are somewhat arbitrary in sense that multiple different configurations of mostly same subsets would likely work for each module approach taken here</a:t>
            </a:r>
          </a:p>
        </p:txBody>
      </p:sp>
      <p:sp>
        <p:nvSpPr>
          <p:cNvPr id="4" name="Slide Number Placeholder 3">
            <a:extLst>
              <a:ext uri="{FF2B5EF4-FFF2-40B4-BE49-F238E27FC236}">
                <a16:creationId xmlns:a16="http://schemas.microsoft.com/office/drawing/2014/main" id="{E130B67C-0A0B-A954-5FF3-8465AA5BA0DE}"/>
              </a:ext>
            </a:extLst>
          </p:cNvPr>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38313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A6D8A-3313-BDA4-E005-7F4DBF2075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570321-DAB2-4D36-2C5D-58503E73AA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7F18B8-083F-A35D-94A3-AAB023127703}"/>
              </a:ext>
            </a:extLst>
          </p:cNvPr>
          <p:cNvSpPr>
            <a:spLocks noGrp="1"/>
          </p:cNvSpPr>
          <p:nvPr>
            <p:ph type="body" idx="1"/>
          </p:nvPr>
        </p:nvSpPr>
        <p:spPr/>
        <p:txBody>
          <a:bodyPr/>
          <a:lstStyle/>
          <a:p>
            <a:endParaRPr lang="en-US" b="1"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2671E02C-7D1F-4060-7C2B-C69B4813E957}"/>
              </a:ext>
            </a:extLst>
          </p:cNvPr>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4195114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474B4-2674-C451-B957-A8FDD79DC4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CD0579-EA07-AB2D-44B7-8E67AE9F83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AFB182-26C1-B8CD-95B7-B5F5CAFB3EA8}"/>
              </a:ext>
            </a:extLst>
          </p:cNvPr>
          <p:cNvSpPr>
            <a:spLocks noGrp="1"/>
          </p:cNvSpPr>
          <p:nvPr>
            <p:ph type="body" idx="1"/>
          </p:nvPr>
        </p:nvSpPr>
        <p:spPr/>
        <p:txBody>
          <a:bodyPr/>
          <a:lstStyle/>
          <a:p>
            <a:r>
              <a:rPr lang="en-US" b="1" dirty="0">
                <a:solidFill>
                  <a:srgbClr val="CCCCCC"/>
                </a:solidFill>
                <a:effectLst/>
                <a:latin typeface="Menlo" panose="020B0609030804020204" pitchFamily="49" charset="0"/>
              </a:rPr>
              <a:t>This may be unexpected… expected SCM to be associated with pathogenic autoimmunity</a:t>
            </a:r>
            <a:endParaRPr lang="en-US" dirty="0">
              <a:solidFill>
                <a:srgbClr val="000000"/>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F73D0A1F-AC37-B2C0-1705-1A416C629DE1}"/>
              </a:ext>
            </a:extLst>
          </p:cNvPr>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3962238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13176-2942-B099-7B0A-EC2C978753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29CC46-605C-86BE-4384-EB5357B400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8BDDC0-A3A7-60F6-BC94-24E0AAFA9FEC}"/>
              </a:ext>
            </a:extLst>
          </p:cNvPr>
          <p:cNvSpPr>
            <a:spLocks noGrp="1"/>
          </p:cNvSpPr>
          <p:nvPr>
            <p:ph type="body" idx="1"/>
          </p:nvPr>
        </p:nvSpPr>
        <p:spPr/>
        <p:txBody>
          <a:bodyPr/>
          <a:lstStyle/>
          <a:p>
            <a:r>
              <a:rPr lang="en-US" b="1" dirty="0">
                <a:solidFill>
                  <a:srgbClr val="CCCCCC"/>
                </a:solidFill>
                <a:effectLst/>
                <a:latin typeface="Menlo" panose="020B0609030804020204" pitchFamily="49" charset="0"/>
              </a:rPr>
              <a:t>~4% of randomly formed modules have similar/better separation in PCA space, so this equates to a Monte Carlo </a:t>
            </a:r>
            <a:r>
              <a:rPr lang="en-US" b="1" dirty="0" err="1">
                <a:solidFill>
                  <a:srgbClr val="CCCCCC"/>
                </a:solidFill>
                <a:effectLst/>
                <a:latin typeface="Menlo" panose="020B0609030804020204" pitchFamily="49" charset="0"/>
              </a:rPr>
              <a:t>pvalue</a:t>
            </a:r>
            <a:r>
              <a:rPr lang="en-US" b="1" dirty="0">
                <a:solidFill>
                  <a:srgbClr val="CCCCCC"/>
                </a:solidFill>
                <a:effectLst/>
                <a:latin typeface="Menlo" panose="020B0609030804020204" pitchFamily="49" charset="0"/>
              </a:rPr>
              <a:t> of 0.04 which means that the observed separation using the top module on the previous slide is not likely due to random chance</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SCM subset most common in sets of 4 that hit significance, not surprisingly given it’s a borderline </a:t>
            </a:r>
            <a:r>
              <a:rPr lang="en-US" b="0" dirty="0" err="1">
                <a:solidFill>
                  <a:srgbClr val="CCCCCC"/>
                </a:solidFill>
                <a:effectLst/>
                <a:latin typeface="Menlo" panose="020B0609030804020204" pitchFamily="49" charset="0"/>
              </a:rPr>
              <a:t>pval</a:t>
            </a:r>
            <a:r>
              <a:rPr lang="en-US" b="0" dirty="0">
                <a:solidFill>
                  <a:srgbClr val="CCCCCC"/>
                </a:solidFill>
                <a:effectLst/>
                <a:latin typeface="Menlo" panose="020B0609030804020204" pitchFamily="49" charset="0"/>
              </a:rPr>
              <a:t> itself…</a:t>
            </a:r>
          </a:p>
        </p:txBody>
      </p:sp>
      <p:sp>
        <p:nvSpPr>
          <p:cNvPr id="4" name="Slide Number Placeholder 3">
            <a:extLst>
              <a:ext uri="{FF2B5EF4-FFF2-40B4-BE49-F238E27FC236}">
                <a16:creationId xmlns:a16="http://schemas.microsoft.com/office/drawing/2014/main" id="{37D826CA-855E-244A-0309-35F9A57B782E}"/>
              </a:ext>
            </a:extLst>
          </p:cNvPr>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1181014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42212559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C7E17-FEF8-21E3-628F-DA39088319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A8EB89-BF8C-4664-7BBE-58E745C957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C058C6-59AC-E560-B081-BB37DE5CCE8C}"/>
              </a:ext>
            </a:extLst>
          </p:cNvPr>
          <p:cNvSpPr>
            <a:spLocks noGrp="1"/>
          </p:cNvSpPr>
          <p:nvPr>
            <p:ph type="body" idx="1"/>
          </p:nvPr>
        </p:nvSpPr>
        <p:spPr/>
        <p:txBody>
          <a:bodyPr/>
          <a:lstStyle/>
          <a:p>
            <a:r>
              <a:rPr lang="en-US" b="0" dirty="0">
                <a:solidFill>
                  <a:srgbClr val="CCCCCC"/>
                </a:solidFill>
                <a:effectLst/>
                <a:latin typeface="Menlo" panose="020B0609030804020204" pitchFamily="49" charset="0"/>
              </a:rPr>
              <a:t>For subsets with &lt; 5% NAs, replace NAs with mean</a:t>
            </a:r>
          </a:p>
          <a:p>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Should also emphasize that modules are somewhat arbitrary in sense that multiple different configurations of mostly same subsets would likely work for each module approach taken here</a:t>
            </a:r>
          </a:p>
        </p:txBody>
      </p:sp>
      <p:sp>
        <p:nvSpPr>
          <p:cNvPr id="4" name="Slide Number Placeholder 3">
            <a:extLst>
              <a:ext uri="{FF2B5EF4-FFF2-40B4-BE49-F238E27FC236}">
                <a16:creationId xmlns:a16="http://schemas.microsoft.com/office/drawing/2014/main" id="{E7A5D9DB-A43C-C663-656D-DB326C52F5BE}"/>
              </a:ext>
            </a:extLst>
          </p:cNvPr>
          <p:cNvSpPr>
            <a:spLocks noGrp="1"/>
          </p:cNvSpPr>
          <p:nvPr>
            <p:ph type="sldNum" sz="quarter" idx="5"/>
          </p:nvPr>
        </p:nvSpPr>
        <p:spPr/>
        <p:txBody>
          <a:bodyPr/>
          <a:lstStyle/>
          <a:p>
            <a:fld id="{061BAA8C-FDC6-D345-B4E0-3B02449209FB}" type="slidenum">
              <a:rPr lang="en-US" smtClean="0"/>
              <a:t>20</a:t>
            </a:fld>
            <a:endParaRPr lang="en-US"/>
          </a:p>
        </p:txBody>
      </p:sp>
    </p:spTree>
    <p:extLst>
      <p:ext uri="{BB962C8B-B14F-4D97-AF65-F5344CB8AC3E}">
        <p14:creationId xmlns:p14="http://schemas.microsoft.com/office/powerpoint/2010/main" val="24970543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DD8F74-62AC-C307-FC2D-2933A9D3B9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0AA658-C7F2-B01E-A39A-2FDAF7F3D8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7317CD-459A-735A-878F-2A7D16591A69}"/>
              </a:ext>
            </a:extLst>
          </p:cNvPr>
          <p:cNvSpPr>
            <a:spLocks noGrp="1"/>
          </p:cNvSpPr>
          <p:nvPr>
            <p:ph type="body" idx="1"/>
          </p:nvPr>
        </p:nvSpPr>
        <p:spPr/>
        <p:txBody>
          <a:bodyPr/>
          <a:lstStyle/>
          <a:p>
            <a:r>
              <a:rPr lang="en-US" b="1" dirty="0">
                <a:solidFill>
                  <a:srgbClr val="CCCCCC"/>
                </a:solidFill>
                <a:effectLst/>
                <a:latin typeface="Menlo" panose="020B0609030804020204" pitchFamily="49" charset="0"/>
              </a:rPr>
              <a:t>Worth raising concern of overfitting to our data (i.e. </a:t>
            </a:r>
            <a:r>
              <a:rPr lang="en-US" b="1" dirty="0" err="1">
                <a:solidFill>
                  <a:srgbClr val="CCCCCC"/>
                </a:solidFill>
                <a:effectLst/>
                <a:latin typeface="Menlo" panose="020B0609030804020204" pitchFamily="49" charset="0"/>
              </a:rPr>
              <a:t>subsetting</a:t>
            </a:r>
            <a:r>
              <a:rPr lang="en-US" b="1" dirty="0">
                <a:solidFill>
                  <a:srgbClr val="CCCCCC"/>
                </a:solidFill>
                <a:effectLst/>
                <a:latin typeface="Menlo" panose="020B0609030804020204" pitchFamily="49" charset="0"/>
              </a:rPr>
              <a:t> subsets ~arbitrarily), but the non-specific subsets with literature evidence are perhaps more backed up here (less biased by noise)</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Only showing PCs with p &lt; 0.05 for group comparison</a:t>
            </a:r>
          </a:p>
        </p:txBody>
      </p:sp>
      <p:sp>
        <p:nvSpPr>
          <p:cNvPr id="4" name="Slide Number Placeholder 3">
            <a:extLst>
              <a:ext uri="{FF2B5EF4-FFF2-40B4-BE49-F238E27FC236}">
                <a16:creationId xmlns:a16="http://schemas.microsoft.com/office/drawing/2014/main" id="{75A48AFD-8DF2-2A3A-3AAA-91E18669F0FF}"/>
              </a:ext>
            </a:extLst>
          </p:cNvPr>
          <p:cNvSpPr>
            <a:spLocks noGrp="1"/>
          </p:cNvSpPr>
          <p:nvPr>
            <p:ph type="sldNum" sz="quarter" idx="5"/>
          </p:nvPr>
        </p:nvSpPr>
        <p:spPr/>
        <p:txBody>
          <a:bodyPr/>
          <a:lstStyle/>
          <a:p>
            <a:fld id="{061BAA8C-FDC6-D345-B4E0-3B02449209FB}" type="slidenum">
              <a:rPr lang="en-US" smtClean="0"/>
              <a:t>21</a:t>
            </a:fld>
            <a:endParaRPr lang="en-US"/>
          </a:p>
        </p:txBody>
      </p:sp>
    </p:spTree>
    <p:extLst>
      <p:ext uri="{BB962C8B-B14F-4D97-AF65-F5344CB8AC3E}">
        <p14:creationId xmlns:p14="http://schemas.microsoft.com/office/powerpoint/2010/main" val="2956392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A0E9B-D2C3-58C2-3942-20DBD050CE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6DFE38-DD1F-2573-D6D7-C377ED3E48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F1091C-9740-0681-A86F-E26D7A0FAFB2}"/>
              </a:ext>
            </a:extLst>
          </p:cNvPr>
          <p:cNvSpPr>
            <a:spLocks noGrp="1"/>
          </p:cNvSpPr>
          <p:nvPr>
            <p:ph type="body" idx="1"/>
          </p:nvPr>
        </p:nvSpPr>
        <p:spPr/>
        <p:txBody>
          <a:bodyPr/>
          <a:lstStyle/>
          <a:p>
            <a:pPr marL="514350" indent="-514350">
              <a:buAutoNum type="arabicPeriod"/>
            </a:pPr>
            <a:endParaRPr lang="en-US" sz="1800" dirty="0"/>
          </a:p>
        </p:txBody>
      </p:sp>
      <p:sp>
        <p:nvSpPr>
          <p:cNvPr id="4" name="Slide Number Placeholder 3">
            <a:extLst>
              <a:ext uri="{FF2B5EF4-FFF2-40B4-BE49-F238E27FC236}">
                <a16:creationId xmlns:a16="http://schemas.microsoft.com/office/drawing/2014/main" id="{8BF5F90F-C735-1D3F-23DB-CD328990F6C9}"/>
              </a:ext>
            </a:extLst>
          </p:cNvPr>
          <p:cNvSpPr>
            <a:spLocks noGrp="1"/>
          </p:cNvSpPr>
          <p:nvPr>
            <p:ph type="sldNum" sz="quarter" idx="5"/>
          </p:nvPr>
        </p:nvSpPr>
        <p:spPr/>
        <p:txBody>
          <a:bodyPr/>
          <a:lstStyle/>
          <a:p>
            <a:fld id="{061BAA8C-FDC6-D345-B4E0-3B02449209FB}" type="slidenum">
              <a:rPr lang="en-US" smtClean="0"/>
              <a:t>22</a:t>
            </a:fld>
            <a:endParaRPr lang="en-US"/>
          </a:p>
        </p:txBody>
      </p:sp>
    </p:spTree>
    <p:extLst>
      <p:ext uri="{BB962C8B-B14F-4D97-AF65-F5344CB8AC3E}">
        <p14:creationId xmlns:p14="http://schemas.microsoft.com/office/powerpoint/2010/main" val="31839074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329431-D01B-C0CC-CDAB-871925138D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3CF392-ED0D-9A93-9887-159C3995EB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DC1F4C-C906-B995-14E5-666FEB2DB0B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model fit improves with interaction term (which ANOVA is testing), that means that the effect of time on ICI on subset frequency is different between </a:t>
            </a:r>
            <a:r>
              <a:rPr lang="en-US" dirty="0" err="1"/>
              <a:t>irAE</a:t>
            </a:r>
            <a:r>
              <a:rPr lang="en-US" dirty="0"/>
              <a:t> groups</a:t>
            </a:r>
            <a:endParaRPr lang="en-US" b="0" i="0" u="none" strike="noStrike" dirty="0">
              <a:solidFill>
                <a:srgbClr val="000000"/>
              </a:solidFill>
              <a:effectLst/>
              <a:latin typeface="-webkit-standard"/>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000000"/>
              </a:solidFill>
              <a:effectLst/>
              <a:latin typeface="-webkit-standard"/>
            </a:endParaRPr>
          </a:p>
          <a:p>
            <a:pPr algn="l">
              <a:buFont typeface="Arial" panose="020B0604020202020204" pitchFamily="34" charset="0"/>
              <a:buChar char="•"/>
            </a:pPr>
            <a:r>
              <a:rPr lang="en-US" b="1" i="0" u="none" strike="noStrike" dirty="0">
                <a:solidFill>
                  <a:srgbClr val="000000"/>
                </a:solidFill>
                <a:effectLst/>
              </a:rPr>
              <a:t>Null hypothesis</a:t>
            </a:r>
            <a:r>
              <a:rPr lang="en-US" b="0" i="0" u="none" strike="noStrike" dirty="0">
                <a:solidFill>
                  <a:srgbClr val="000000"/>
                </a:solidFill>
                <a:effectLst/>
              </a:rPr>
              <a:t>: The model without interaction (i.e., the simpler model) fits the data as well as the model with the interaction.</a:t>
            </a:r>
          </a:p>
          <a:p>
            <a:pPr algn="l">
              <a:buFont typeface="Arial" panose="020B0604020202020204" pitchFamily="34" charset="0"/>
              <a:buChar char="•"/>
            </a:pPr>
            <a:r>
              <a:rPr lang="en-US" b="1" i="0" u="none" strike="noStrike" dirty="0">
                <a:solidFill>
                  <a:srgbClr val="000000"/>
                </a:solidFill>
                <a:effectLst/>
              </a:rPr>
              <a:t>Alternative hypothesis</a:t>
            </a:r>
            <a:r>
              <a:rPr lang="en-US" b="0" i="0" u="none" strike="noStrike" dirty="0">
                <a:solidFill>
                  <a:srgbClr val="000000"/>
                </a:solidFill>
                <a:effectLst/>
              </a:rPr>
              <a:t>: The model with the interaction term fits the data significantly better than the model without it, suggesting that the effect of </a:t>
            </a:r>
            <a:r>
              <a:rPr lang="en-US" b="0" i="0" u="none" strike="noStrike" dirty="0" err="1">
                <a:solidFill>
                  <a:srgbClr val="000000"/>
                </a:solidFill>
                <a:effectLst/>
              </a:rPr>
              <a:t>days_from_baseline</a:t>
            </a:r>
            <a:r>
              <a:rPr lang="en-US" b="0" i="0" u="none" strike="noStrike" dirty="0">
                <a:solidFill>
                  <a:srgbClr val="000000"/>
                </a:solidFill>
                <a:effectLst/>
              </a:rPr>
              <a:t> differs between groups.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000000"/>
              </a:solidFill>
              <a:effectLst/>
              <a:latin typeface="-webkit-standar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000000"/>
                </a:solidFill>
                <a:effectLst/>
                <a:latin typeface="-webkit-standard"/>
              </a:rPr>
              <a:t>REML (Restricted Maximum Likelihood) is a statistical technique used for parameter estimation, particularly in mixed-effects models and generalized additive models (GAMs)</a:t>
            </a:r>
          </a:p>
        </p:txBody>
      </p:sp>
      <p:sp>
        <p:nvSpPr>
          <p:cNvPr id="4" name="Slide Number Placeholder 3">
            <a:extLst>
              <a:ext uri="{FF2B5EF4-FFF2-40B4-BE49-F238E27FC236}">
                <a16:creationId xmlns:a16="http://schemas.microsoft.com/office/drawing/2014/main" id="{54E2ECA8-1659-726B-19D0-4FD75C3B0787}"/>
              </a:ext>
            </a:extLst>
          </p:cNvPr>
          <p:cNvSpPr>
            <a:spLocks noGrp="1"/>
          </p:cNvSpPr>
          <p:nvPr>
            <p:ph type="sldNum" sz="quarter" idx="5"/>
          </p:nvPr>
        </p:nvSpPr>
        <p:spPr/>
        <p:txBody>
          <a:bodyPr/>
          <a:lstStyle/>
          <a:p>
            <a:fld id="{061BAA8C-FDC6-D345-B4E0-3B02449209FB}" type="slidenum">
              <a:rPr lang="en-US" smtClean="0"/>
              <a:t>23</a:t>
            </a:fld>
            <a:endParaRPr lang="en-US"/>
          </a:p>
        </p:txBody>
      </p:sp>
    </p:spTree>
    <p:extLst>
      <p:ext uri="{BB962C8B-B14F-4D97-AF65-F5344CB8AC3E}">
        <p14:creationId xmlns:p14="http://schemas.microsoft.com/office/powerpoint/2010/main" val="1175101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E7C44-D6B4-7DDA-39BD-65877D2B6E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ECC47F-1C12-D95F-1D5E-F75D3725DA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42DB84-6123-48AB-5C26-0C9B355FF69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Most robust longitudinal result</a:t>
            </a:r>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Note that remember from cohort metadata plot most </a:t>
            </a:r>
            <a:r>
              <a:rPr lang="en-US" b="1" dirty="0" err="1">
                <a:solidFill>
                  <a:srgbClr val="CCCCCC"/>
                </a:solidFill>
                <a:effectLst/>
                <a:latin typeface="Menlo" panose="020B0609030804020204" pitchFamily="49" charset="0"/>
              </a:rPr>
              <a:t>irAEs</a:t>
            </a:r>
            <a:r>
              <a:rPr lang="en-US" b="1" dirty="0">
                <a:solidFill>
                  <a:srgbClr val="CCCCCC"/>
                </a:solidFill>
                <a:effectLst/>
                <a:latin typeface="Menlo" panose="020B0609030804020204" pitchFamily="49" charset="0"/>
              </a:rPr>
              <a:t> arise within 1-2 months, so that’s within early timing here where we see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matches finding from </a:t>
            </a:r>
            <a:r>
              <a:rPr lang="en-US" b="1" dirty="0" err="1">
                <a:solidFill>
                  <a:srgbClr val="CCCCCC"/>
                </a:solidFill>
                <a:effectLst/>
                <a:latin typeface="Menlo" panose="020B0609030804020204" pitchFamily="49" charset="0"/>
              </a:rPr>
              <a:t>Kovacsovics-Bankowski</a:t>
            </a:r>
            <a:r>
              <a:rPr lang="en-US" b="1" dirty="0">
                <a:solidFill>
                  <a:srgbClr val="CCCCCC"/>
                </a:solidFill>
                <a:effectLst/>
                <a:latin typeface="Menlo" panose="020B0609030804020204" pitchFamily="49" charset="0"/>
              </a:rPr>
              <a:t> et al. J </a:t>
            </a:r>
            <a:r>
              <a:rPr lang="en-US" b="1" dirty="0" err="1">
                <a:solidFill>
                  <a:srgbClr val="CCCCCC"/>
                </a:solidFill>
                <a:effectLst/>
                <a:latin typeface="Menlo" panose="020B0609030804020204" pitchFamily="49" charset="0"/>
              </a:rPr>
              <a:t>Immunother</a:t>
            </a:r>
            <a:r>
              <a:rPr lang="en-US" b="1" dirty="0">
                <a:solidFill>
                  <a:srgbClr val="CCCCCC"/>
                </a:solidFill>
                <a:effectLst/>
                <a:latin typeface="Menlo" panose="020B0609030804020204" pitchFamily="49" charset="0"/>
              </a:rPr>
              <a:t> Cancer. 2024 (lower CD56high NK of non-gran in patients at </a:t>
            </a:r>
            <a:r>
              <a:rPr lang="en-US" b="1" dirty="0" err="1">
                <a:solidFill>
                  <a:srgbClr val="CCCCCC"/>
                </a:solidFill>
                <a:effectLst/>
                <a:latin typeface="Menlo" panose="020B0609030804020204" pitchFamily="49" charset="0"/>
              </a:rPr>
              <a:t>irAE</a:t>
            </a:r>
            <a:r>
              <a:rPr lang="en-US" b="1" dirty="0">
                <a:solidFill>
                  <a:srgbClr val="CCCCCC"/>
                </a:solidFill>
                <a:effectLst/>
                <a:latin typeface="Menlo" panose="020B0609030804020204" pitchFamily="49" charset="0"/>
              </a:rPr>
              <a:t> max), surprisingly despite their cohort was mostly not pulmonary </a:t>
            </a:r>
            <a:r>
              <a:rPr lang="en-US" b="1" dirty="0" err="1">
                <a:solidFill>
                  <a:srgbClr val="CCCCCC"/>
                </a:solidFill>
                <a:effectLst/>
                <a:latin typeface="Menlo" panose="020B0609030804020204" pitchFamily="49" charset="0"/>
              </a:rPr>
              <a:t>irAE</a:t>
            </a:r>
            <a:r>
              <a:rPr lang="en-US" b="1" dirty="0">
                <a:solidFill>
                  <a:srgbClr val="CCCCCC"/>
                </a:solidFill>
                <a:effectLst/>
                <a:latin typeface="Menlo" panose="020B0609030804020204" pitchFamily="49" charset="0"/>
              </a:rPr>
              <a:t> and was mostly melanoma</a:t>
            </a:r>
          </a:p>
        </p:txBody>
      </p:sp>
      <p:sp>
        <p:nvSpPr>
          <p:cNvPr id="4" name="Slide Number Placeholder 3">
            <a:extLst>
              <a:ext uri="{FF2B5EF4-FFF2-40B4-BE49-F238E27FC236}">
                <a16:creationId xmlns:a16="http://schemas.microsoft.com/office/drawing/2014/main" id="{8F8020C2-A6F6-B40A-DCAA-EADE7B89FE71}"/>
              </a:ext>
            </a:extLst>
          </p:cNvPr>
          <p:cNvSpPr>
            <a:spLocks noGrp="1"/>
          </p:cNvSpPr>
          <p:nvPr>
            <p:ph type="sldNum" sz="quarter" idx="5"/>
          </p:nvPr>
        </p:nvSpPr>
        <p:spPr/>
        <p:txBody>
          <a:bodyPr/>
          <a:lstStyle/>
          <a:p>
            <a:fld id="{061BAA8C-FDC6-D345-B4E0-3B02449209FB}" type="slidenum">
              <a:rPr lang="en-US" smtClean="0"/>
              <a:t>24</a:t>
            </a:fld>
            <a:endParaRPr lang="en-US"/>
          </a:p>
        </p:txBody>
      </p:sp>
    </p:spTree>
    <p:extLst>
      <p:ext uri="{BB962C8B-B14F-4D97-AF65-F5344CB8AC3E}">
        <p14:creationId xmlns:p14="http://schemas.microsoft.com/office/powerpoint/2010/main" val="26476646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B807E-11FD-5DB0-BB5E-F333E31BA9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A702EC-1EFD-3CAF-634B-9CE0ABCFA2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7CC300-4F75-C5AB-1C93-4BBEC995F67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irAE</a:t>
            </a:r>
            <a:r>
              <a:rPr lang="en-US" dirty="0"/>
              <a:t>-type-specific subsets, like CD56bright/PD1+ of NK for pneumonitis (and SCM of </a:t>
            </a:r>
            <a:r>
              <a:rPr lang="en-US" dirty="0" err="1"/>
              <a:t>Tconv</a:t>
            </a:r>
            <a:r>
              <a:rPr lang="en-US" dirty="0"/>
              <a:t> being more general maybe for combined </a:t>
            </a:r>
            <a:r>
              <a:rPr lang="en-US" dirty="0" err="1"/>
              <a:t>irAE</a:t>
            </a:r>
            <a:r>
              <a:rPr lang="en-US" dirty="0"/>
              <a:t>)</a:t>
            </a:r>
          </a:p>
          <a:p>
            <a:endParaRPr lang="en-US" b="1" dirty="0">
              <a:solidFill>
                <a:srgbClr val="CCCCCC"/>
              </a:solidFill>
              <a:effectLst/>
              <a:latin typeface="Menlo" panose="020B0609030804020204" pitchFamily="49" charset="0"/>
            </a:endParaRPr>
          </a:p>
          <a:p>
            <a:r>
              <a:rPr lang="en-US" b="1" dirty="0">
                <a:solidFill>
                  <a:srgbClr val="CCCCCC"/>
                </a:solidFill>
                <a:effectLst/>
                <a:latin typeface="Menlo" panose="020B0609030804020204" pitchFamily="49" charset="0"/>
              </a:rPr>
              <a:t>Cancer types important, as that (in addition to </a:t>
            </a:r>
            <a:r>
              <a:rPr lang="en-US" b="1" dirty="0" err="1">
                <a:solidFill>
                  <a:srgbClr val="CCCCCC"/>
                </a:solidFill>
                <a:effectLst/>
                <a:latin typeface="Menlo" panose="020B0609030804020204" pitchFamily="49" charset="0"/>
              </a:rPr>
              <a:t>irAE</a:t>
            </a:r>
            <a:r>
              <a:rPr lang="en-US" b="1" dirty="0">
                <a:solidFill>
                  <a:srgbClr val="CCCCCC"/>
                </a:solidFill>
                <a:effectLst/>
                <a:latin typeface="Menlo" panose="020B0609030804020204" pitchFamily="49" charset="0"/>
              </a:rPr>
              <a:t> types) will likely help explain differences in results between here/public reports (</a:t>
            </a:r>
            <a:r>
              <a:rPr lang="en-US" b="0" i="0" u="none" strike="noStrike" dirty="0">
                <a:solidFill>
                  <a:srgbClr val="1B1B1B"/>
                </a:solidFill>
                <a:effectLst/>
                <a:latin typeface="Cambria" panose="02040503050406030204" pitchFamily="18" charset="0"/>
              </a:rPr>
              <a:t>memory CD4 T cells may be more predictive in patients with melanoma while CD8 effecter T cells </a:t>
            </a:r>
            <a:r>
              <a:rPr lang="en-US" b="0" i="0" u="none" strike="noStrike" dirty="0" err="1">
                <a:solidFill>
                  <a:srgbClr val="1B1B1B"/>
                </a:solidFill>
                <a:effectLst/>
                <a:latin typeface="Cambria" panose="02040503050406030204" pitchFamily="18" charset="0"/>
              </a:rPr>
              <a:t>maye</a:t>
            </a:r>
            <a:r>
              <a:rPr lang="en-US" b="0" i="0" u="none" strike="noStrike" dirty="0">
                <a:solidFill>
                  <a:srgbClr val="1B1B1B"/>
                </a:solidFill>
                <a:effectLst/>
                <a:latin typeface="Cambria" panose="02040503050406030204" pitchFamily="18" charset="0"/>
              </a:rPr>
              <a:t> be more associated with a lung cancer population)</a:t>
            </a:r>
          </a:p>
          <a:p>
            <a:endParaRPr lang="en-US" b="0" i="0" u="none" strike="noStrike" dirty="0">
              <a:solidFill>
                <a:srgbClr val="1B1B1B"/>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Different subsets maybe are </a:t>
            </a:r>
            <a:r>
              <a:rPr lang="en-US" b="1" dirty="0" err="1">
                <a:solidFill>
                  <a:srgbClr val="FF0000"/>
                </a:solidFill>
              </a:rPr>
              <a:t>irAE</a:t>
            </a:r>
            <a:r>
              <a:rPr lang="en-US" b="1" dirty="0">
                <a:solidFill>
                  <a:srgbClr val="FF0000"/>
                </a:solidFill>
              </a:rPr>
              <a:t>-type-specific due to different immune microenvironments of different organs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Presumably longitudinal results that are group specific come from effects on PD1+ cells that then affect these other subsets we are actually measuring…</a:t>
            </a:r>
          </a:p>
        </p:txBody>
      </p:sp>
      <p:sp>
        <p:nvSpPr>
          <p:cNvPr id="4" name="Slide Number Placeholder 3">
            <a:extLst>
              <a:ext uri="{FF2B5EF4-FFF2-40B4-BE49-F238E27FC236}">
                <a16:creationId xmlns:a16="http://schemas.microsoft.com/office/drawing/2014/main" id="{A8452565-3904-2871-E2F9-3E0981137E6C}"/>
              </a:ext>
            </a:extLst>
          </p:cNvPr>
          <p:cNvSpPr>
            <a:spLocks noGrp="1"/>
          </p:cNvSpPr>
          <p:nvPr>
            <p:ph type="sldNum" sz="quarter" idx="5"/>
          </p:nvPr>
        </p:nvSpPr>
        <p:spPr/>
        <p:txBody>
          <a:bodyPr/>
          <a:lstStyle/>
          <a:p>
            <a:fld id="{061BAA8C-FDC6-D345-B4E0-3B02449209FB}" type="slidenum">
              <a:rPr lang="en-US" smtClean="0"/>
              <a:t>25</a:t>
            </a:fld>
            <a:endParaRPr lang="en-US"/>
          </a:p>
        </p:txBody>
      </p:sp>
    </p:spTree>
    <p:extLst>
      <p:ext uri="{BB962C8B-B14F-4D97-AF65-F5344CB8AC3E}">
        <p14:creationId xmlns:p14="http://schemas.microsoft.com/office/powerpoint/2010/main" val="27677538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99F44-C8A0-6AC4-7D5B-FAE25F1486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24C35A-F427-013F-B6FA-3D0B2E3B28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965667-4E69-3C58-FCCB-58DB7658754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Changes in PD-1+ cells being here (potentially) signaling changes, chemokine production changes, recruitment signal changes.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CD56bright NKs </a:t>
            </a:r>
            <a:r>
              <a:rPr lang="en-US" b="0" dirty="0">
                <a:solidFill>
                  <a:srgbClr val="CCCCCC"/>
                </a:solidFill>
                <a:effectLst/>
                <a:latin typeface="Menlo" panose="020B0609030804020204" pitchFamily="49" charset="0"/>
              </a:rPr>
              <a:t>constitutively express IL-2R, produces immunoregulatory cytokines (like IFN-gamma in response to IL2), can become cytotoxic upon activation, potent cytokine secretors, less terminally differentiated than CD56dim NKs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CD56bright NKs are minority of NKs in blood (majority in lymphoid tissue)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Maybe CD56bright NKs target Tregs?</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And maybe higher baseline levels means larger reservoir to traffic out and cause damage?</a:t>
            </a:r>
          </a:p>
        </p:txBody>
      </p:sp>
      <p:sp>
        <p:nvSpPr>
          <p:cNvPr id="4" name="Slide Number Placeholder 3">
            <a:extLst>
              <a:ext uri="{FF2B5EF4-FFF2-40B4-BE49-F238E27FC236}">
                <a16:creationId xmlns:a16="http://schemas.microsoft.com/office/drawing/2014/main" id="{821429E6-4B1A-C7A2-731A-D81381845AF9}"/>
              </a:ext>
            </a:extLst>
          </p:cNvPr>
          <p:cNvSpPr>
            <a:spLocks noGrp="1"/>
          </p:cNvSpPr>
          <p:nvPr>
            <p:ph type="sldNum" sz="quarter" idx="5"/>
          </p:nvPr>
        </p:nvSpPr>
        <p:spPr/>
        <p:txBody>
          <a:bodyPr/>
          <a:lstStyle/>
          <a:p>
            <a:fld id="{061BAA8C-FDC6-D345-B4E0-3B02449209FB}" type="slidenum">
              <a:rPr lang="en-US" smtClean="0"/>
              <a:t>26</a:t>
            </a:fld>
            <a:endParaRPr lang="en-US"/>
          </a:p>
        </p:txBody>
      </p:sp>
    </p:spTree>
    <p:extLst>
      <p:ext uri="{BB962C8B-B14F-4D97-AF65-F5344CB8AC3E}">
        <p14:creationId xmlns:p14="http://schemas.microsoft.com/office/powerpoint/2010/main" val="13090908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IMPACD stage 2 gating is what I am referring to I believe for more granular subsets: </a:t>
            </a:r>
            <a:r>
              <a:rPr lang="en-US" b="0" i="0" dirty="0">
                <a:solidFill>
                  <a:srgbClr val="000000"/>
                </a:solidFill>
                <a:effectLst/>
                <a:latin typeface="Open Sans" panose="020F0502020204030204" pitchFamily="34" charset="0"/>
              </a:rPr>
              <a:t>performs exhaustive permutational analysis of all markers. This resembles what we just did for stage 1, but instead of stopping after the first node, in stage 2 we will keep adding more and more nodes until a specified depth is reached. </a:t>
            </a:r>
            <a:endParaRPr lang="en-US" dirty="0"/>
          </a:p>
          <a:p>
            <a:endParaRPr lang="en-US" dirty="0"/>
          </a:p>
          <a:p>
            <a:r>
              <a:rPr lang="en-US" dirty="0"/>
              <a:t>Alice W. working on single-param gates to send my way</a:t>
            </a:r>
          </a:p>
          <a:p>
            <a:endParaRPr lang="en-US" dirty="0"/>
          </a:p>
          <a:p>
            <a:r>
              <a:rPr lang="en-US" dirty="0"/>
              <a:t>Public data test is likely ~complicated by needing similar cohorts to see same effects</a:t>
            </a:r>
          </a:p>
          <a:p>
            <a:endParaRPr lang="en-US" dirty="0"/>
          </a:p>
          <a:p>
            <a:r>
              <a:rPr lang="en-US" b="1" dirty="0"/>
              <a:t>But public data test would be very important given concerns of overfitting… for the module analysis</a:t>
            </a:r>
          </a:p>
        </p:txBody>
      </p:sp>
      <p:sp>
        <p:nvSpPr>
          <p:cNvPr id="4" name="Slide Number Placeholder 3"/>
          <p:cNvSpPr>
            <a:spLocks noGrp="1"/>
          </p:cNvSpPr>
          <p:nvPr>
            <p:ph type="sldNum" sz="quarter" idx="5"/>
          </p:nvPr>
        </p:nvSpPr>
        <p:spPr/>
        <p:txBody>
          <a:bodyPr/>
          <a:lstStyle/>
          <a:p>
            <a:fld id="{061BAA8C-FDC6-D345-B4E0-3B02449209FB}" type="slidenum">
              <a:rPr lang="en-US" smtClean="0"/>
              <a:t>27</a:t>
            </a:fld>
            <a:endParaRPr lang="en-US"/>
          </a:p>
        </p:txBody>
      </p:sp>
    </p:spTree>
    <p:extLst>
      <p:ext uri="{BB962C8B-B14F-4D97-AF65-F5344CB8AC3E}">
        <p14:creationId xmlns:p14="http://schemas.microsoft.com/office/powerpoint/2010/main" val="3703388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CDFF8-A9FA-5A10-C666-BFB06DB660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B73424-8602-8D73-8B51-152F9D35CB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755058-07BA-EAA2-65C0-FA60B8ED35A6}"/>
              </a:ext>
            </a:extLst>
          </p:cNvPr>
          <p:cNvSpPr>
            <a:spLocks noGrp="1"/>
          </p:cNvSpPr>
          <p:nvPr>
            <p:ph type="body" idx="1"/>
          </p:nvPr>
        </p:nvSpPr>
        <p:spPr/>
        <p:txBody>
          <a:bodyPr/>
          <a:lstStyle/>
          <a:p>
            <a:pPr marL="514350" indent="-514350">
              <a:buFont typeface="+mj-lt"/>
              <a:buAutoNum type="arabicPeriod"/>
            </a:pPr>
            <a:r>
              <a:rPr lang="en-US" dirty="0"/>
              <a:t>Remove PD1</a:t>
            </a:r>
            <a:r>
              <a:rPr lang="en-US" baseline="30000" dirty="0"/>
              <a:t>+</a:t>
            </a:r>
            <a:r>
              <a:rPr lang="en-US" dirty="0"/>
              <a:t> subsets</a:t>
            </a:r>
          </a:p>
          <a:p>
            <a:pPr marL="514350" indent="-514350">
              <a:buFont typeface="+mj-lt"/>
              <a:buAutoNum type="arabicPeriod"/>
            </a:pPr>
            <a:r>
              <a:rPr lang="en-US" dirty="0"/>
              <a:t>Find centroids of autoimmune and baseline cancer data (for </a:t>
            </a:r>
            <a:r>
              <a:rPr lang="en-US" dirty="0" err="1"/>
              <a:t>irAE</a:t>
            </a:r>
            <a:r>
              <a:rPr lang="en-US" dirty="0"/>
              <a:t>/no </a:t>
            </a:r>
            <a:r>
              <a:rPr lang="en-US" dirty="0" err="1"/>
              <a:t>irAE</a:t>
            </a:r>
            <a:r>
              <a:rPr lang="en-US" dirty="0"/>
              <a:t> groups) in original high dimensional space</a:t>
            </a:r>
          </a:p>
          <a:p>
            <a:pPr marL="514350" indent="-514350">
              <a:buFont typeface="+mj-lt"/>
              <a:buAutoNum type="arabicPeriod"/>
            </a:pPr>
            <a:r>
              <a:rPr lang="en-US" dirty="0"/>
              <a:t>Define lines from baseline cancer centroids (</a:t>
            </a:r>
            <a:r>
              <a:rPr lang="en-US" dirty="0" err="1"/>
              <a:t>irAE</a:t>
            </a:r>
            <a:r>
              <a:rPr lang="en-US" dirty="0"/>
              <a:t>/no </a:t>
            </a:r>
            <a:r>
              <a:rPr lang="en-US" dirty="0" err="1"/>
              <a:t>irAE</a:t>
            </a:r>
            <a:r>
              <a:rPr lang="en-US" dirty="0"/>
              <a:t> ones) to/through autoimmune centroid</a:t>
            </a:r>
          </a:p>
          <a:p>
            <a:pPr marL="514350" indent="-514350">
              <a:buFont typeface="+mj-lt"/>
              <a:buAutoNum type="arabicPeriod"/>
            </a:pPr>
            <a:r>
              <a:rPr lang="en-US" dirty="0"/>
              <a:t>For each patient for each longitudinal sample, draw line from their baseline group centroid to that data point</a:t>
            </a:r>
          </a:p>
          <a:p>
            <a:pPr marL="514350" indent="-514350">
              <a:buFont typeface="+mj-lt"/>
              <a:buAutoNum type="arabicPeriod"/>
            </a:pPr>
            <a:r>
              <a:rPr lang="en-US" dirty="0"/>
              <a:t>Find component of those lines (step 4) in baseline-AID line (step 3), more positive meaning more in direction of AID immunotype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Longitudinal data, draw schedule: visits 2/3 after 1</a:t>
            </a:r>
            <a:r>
              <a:rPr lang="en-US" baseline="30000" dirty="0"/>
              <a:t>st</a:t>
            </a:r>
            <a:r>
              <a:rPr lang="en-US" dirty="0"/>
              <a:t>/2</a:t>
            </a:r>
            <a:r>
              <a:rPr lang="en-US" baseline="30000" dirty="0"/>
              <a:t>nd</a:t>
            </a:r>
            <a:r>
              <a:rPr lang="en-US" dirty="0"/>
              <a:t> infusion (ICI)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we’re doing projection of vector from cancer baseline centroid to longitudinal point, projection of that onto vector from centroid of baseline cancer to AID centroid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Hard to say but would be important/nice to know at what projection value they’ve “passed” the AID centroid… which may or may not be biologically interesting…</a:t>
            </a:r>
          </a:p>
        </p:txBody>
      </p:sp>
      <p:sp>
        <p:nvSpPr>
          <p:cNvPr id="4" name="Slide Number Placeholder 3">
            <a:extLst>
              <a:ext uri="{FF2B5EF4-FFF2-40B4-BE49-F238E27FC236}">
                <a16:creationId xmlns:a16="http://schemas.microsoft.com/office/drawing/2014/main" id="{19309550-7E64-41EC-9B73-8692548F067B}"/>
              </a:ext>
            </a:extLst>
          </p:cNvPr>
          <p:cNvSpPr>
            <a:spLocks noGrp="1"/>
          </p:cNvSpPr>
          <p:nvPr>
            <p:ph type="sldNum" sz="quarter" idx="5"/>
          </p:nvPr>
        </p:nvSpPr>
        <p:spPr/>
        <p:txBody>
          <a:bodyPr/>
          <a:lstStyle/>
          <a:p>
            <a:fld id="{061BAA8C-FDC6-D345-B4E0-3B02449209FB}" type="slidenum">
              <a:rPr lang="en-US" smtClean="0"/>
              <a:t>28</a:t>
            </a:fld>
            <a:endParaRPr lang="en-US"/>
          </a:p>
        </p:txBody>
      </p:sp>
    </p:spTree>
    <p:extLst>
      <p:ext uri="{BB962C8B-B14F-4D97-AF65-F5344CB8AC3E}">
        <p14:creationId xmlns:p14="http://schemas.microsoft.com/office/powerpoint/2010/main" val="18546301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33333"/>
                </a:solidFill>
                <a:effectLst/>
                <a:latin typeface="-apple-system"/>
              </a:rPr>
              <a:t>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33333"/>
                </a:solidFill>
                <a:effectLst/>
                <a:latin typeface="-apple-system"/>
              </a:rPr>
              <a:t>Immune checkpoint molecules are ligand-receptor pairs that exert stimulatory or inhibitory effects on the immune response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33333"/>
                </a:solidFill>
                <a:effectLst/>
                <a:latin typeface="-apple-system"/>
              </a:rPr>
              <a:t>Inhibitory checkpoints are crucial for maintaining self-tolerance and modulating the duration and magnitude of the immune response to minimize tissue damage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33333"/>
                </a:solidFill>
                <a:effectLst/>
                <a:latin typeface="-apple-system"/>
              </a:rPr>
              <a:t>CTLA-4 and PD-1/PD-L1 are the most widely studied inhibitory checkpoint molecules.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6796E6"/>
                </a:solidFill>
                <a:effectLst/>
                <a:latin typeface="Menlo" panose="020B0609030804020204" pitchFamily="49" charset="0"/>
              </a:rPr>
              <a:t>CTLA-4 outcompetes CD28 (costimulatory receptor) for B7-1/2 ligands on APCs to increase threshold for T cell activation (i.e. reduces immune responses to weak antigens, self/tumor)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6796E6"/>
                </a:solidFill>
                <a:effectLst/>
                <a:latin typeface="Menlo" panose="020B0609030804020204" pitchFamily="49" charset="0"/>
              </a:rPr>
              <a:t>PD-1 expressed by activated/induced T cells</a:t>
            </a:r>
            <a:r>
              <a:rPr lang="en-US" b="0" i="0" u="none" strike="noStrike" dirty="0">
                <a:solidFill>
                  <a:srgbClr val="333333"/>
                </a:solidFill>
                <a:effectLst/>
                <a:latin typeface="-apple-system"/>
              </a:rPr>
              <a:t>; this checkpoint prevents inappropriate overactivation and limits duration of T cell activation</a:t>
            </a:r>
            <a:endParaRPr lang="en-US" b="0" i="0" u="none" strike="noStrike"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29</a:t>
            </a:fld>
            <a:endParaRPr lang="en-US"/>
          </a:p>
        </p:txBody>
      </p:sp>
    </p:spTree>
    <p:extLst>
      <p:ext uri="{BB962C8B-B14F-4D97-AF65-F5344CB8AC3E}">
        <p14:creationId xmlns:p14="http://schemas.microsoft.com/office/powerpoint/2010/main" val="3108298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C3C61E-00F3-0C88-497C-ED27F5C6F7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DD05CE-E6E2-4788-9628-69C1FEA0FC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A2AC61-9BE9-7B2C-AB15-4979AE3A2D2C}"/>
              </a:ext>
            </a:extLst>
          </p:cNvPr>
          <p:cNvSpPr>
            <a:spLocks noGrp="1"/>
          </p:cNvSpPr>
          <p:nvPr>
            <p:ph type="body" idx="1"/>
          </p:nvPr>
        </p:nvSpPr>
        <p:spPr/>
        <p:txBody>
          <a:bodyPr/>
          <a:lstStyle/>
          <a:p>
            <a:r>
              <a:rPr lang="en-US" dirty="0">
                <a:solidFill>
                  <a:srgbClr val="000000"/>
                </a:solidFill>
                <a:effectLst/>
                <a:latin typeface="Arial" panose="020B0604020202020204" pitchFamily="34" charset="0"/>
              </a:rPr>
              <a:t>ICIs block inhibitory molecules that regulate T cells, releasing tumor-specific T cells to destroy tumor targets</a:t>
            </a:r>
          </a:p>
          <a:p>
            <a:endParaRPr lang="en-US" dirty="0">
              <a:solidFill>
                <a:srgbClr val="000000"/>
              </a:solidFill>
              <a:effectLst/>
              <a:latin typeface="Arial" panose="020B0604020202020204" pitchFamily="34" charset="0"/>
            </a:endParaRPr>
          </a:p>
          <a:p>
            <a:r>
              <a:rPr lang="en-US" dirty="0">
                <a:solidFill>
                  <a:srgbClr val="000000"/>
                </a:solidFill>
                <a:effectLst/>
                <a:latin typeface="Arial" panose="020B0604020202020204" pitchFamily="34" charset="0"/>
              </a:rPr>
              <a:t>Clinical success of ICI, but only effective in some patients (~20-50% response rates)</a:t>
            </a:r>
            <a:endParaRPr lang="en-US" b="0" i="0" u="none" strike="noStrike" dirty="0">
              <a:solidFill>
                <a:srgbClr val="222222"/>
              </a:solidFill>
              <a:effectLst/>
              <a:latin typeface="Merriweather" panose="020F0502020204030204" pitchFamily="34" charset="0"/>
            </a:endParaRPr>
          </a:p>
        </p:txBody>
      </p:sp>
      <p:sp>
        <p:nvSpPr>
          <p:cNvPr id="4" name="Slide Number Placeholder 3">
            <a:extLst>
              <a:ext uri="{FF2B5EF4-FFF2-40B4-BE49-F238E27FC236}">
                <a16:creationId xmlns:a16="http://schemas.microsoft.com/office/drawing/2014/main" id="{EE938D8E-2ADE-1AE6-97DD-56BD516B4FBC}"/>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31993921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1CF56-713B-0CE6-E9A9-02B4A77E1D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D65545-DFBF-1453-B89C-27C04330FE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892238-646B-5179-8C0F-DD1A691F784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Association of checkpoint inhibitor-induced toxic effects with shared cancer and tissue antigens in non-small cell lung cancer: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associated with response to therapy (also can cite Association of vitiligo with tumor response in patients with metastatic melanoma treated with pembrolizumab</a:t>
            </a:r>
            <a:r>
              <a:rPr lang="en-US" b="0" dirty="0">
                <a:solidFill>
                  <a:srgbClr val="CCCCCC"/>
                </a:solidFill>
                <a:effectLst/>
                <a:latin typeface="Menlo" panose="020B0609030804020204" pitchFamily="49" charset="0"/>
              </a:rPr>
              <a:t>), also </a:t>
            </a:r>
            <a:r>
              <a:rPr lang="en-US" b="0" dirty="0">
                <a:solidFill>
                  <a:srgbClr val="569CD6"/>
                </a:solidFill>
                <a:effectLst/>
                <a:latin typeface="Menlo" panose="020B0609030804020204" pitchFamily="49" charset="0"/>
              </a:rPr>
              <a:t>Nivolumab in resected and unresectable metastatic melanoma: characteristics of immune-related adverse events and association with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r>
              <a:rPr lang="en-US" b="0" dirty="0">
                <a:solidFill>
                  <a:srgbClr val="569CD6"/>
                </a:solidFill>
                <a:effectLst/>
                <a:latin typeface="Menlo" panose="020B0609030804020204" pitchFamily="49" charset="0"/>
              </a:rPr>
              <a:t>Characterization of anti-cancer immune response associated with immune-related adverse events in patients with kidney cancer (meeting abstract)</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more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ICB responders, not a new finding</a:t>
            </a:r>
          </a:p>
        </p:txBody>
      </p:sp>
      <p:sp>
        <p:nvSpPr>
          <p:cNvPr id="4" name="Slide Number Placeholder 3">
            <a:extLst>
              <a:ext uri="{FF2B5EF4-FFF2-40B4-BE49-F238E27FC236}">
                <a16:creationId xmlns:a16="http://schemas.microsoft.com/office/drawing/2014/main" id="{607A0F7B-BD00-2575-CC59-2157A1FE4A11}"/>
              </a:ext>
            </a:extLst>
          </p:cNvPr>
          <p:cNvSpPr>
            <a:spLocks noGrp="1"/>
          </p:cNvSpPr>
          <p:nvPr>
            <p:ph type="sldNum" sz="quarter" idx="5"/>
          </p:nvPr>
        </p:nvSpPr>
        <p:spPr/>
        <p:txBody>
          <a:bodyPr/>
          <a:lstStyle/>
          <a:p>
            <a:fld id="{061BAA8C-FDC6-D345-B4E0-3B02449209FB}" type="slidenum">
              <a:rPr lang="en-US" smtClean="0"/>
              <a:t>30</a:t>
            </a:fld>
            <a:endParaRPr lang="en-US"/>
          </a:p>
        </p:txBody>
      </p:sp>
    </p:spTree>
    <p:extLst>
      <p:ext uri="{BB962C8B-B14F-4D97-AF65-F5344CB8AC3E}">
        <p14:creationId xmlns:p14="http://schemas.microsoft.com/office/powerpoint/2010/main" val="32093969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4074-E191-30B5-E965-50DB355311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C28ED5-3B1E-5D62-6699-532E3EED5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336D94-F8C1-CA22-FA3F-C0F92838B1D3}"/>
              </a:ext>
            </a:extLst>
          </p:cNvPr>
          <p:cNvSpPr>
            <a:spLocks noGrp="1"/>
          </p:cNvSpPr>
          <p:nvPr>
            <p:ph type="body" idx="1"/>
          </p:nvPr>
        </p:nvSpPr>
        <p:spPr/>
        <p:txBody>
          <a:bodyPr/>
          <a:lstStyle/>
          <a:p>
            <a:r>
              <a:rPr lang="en-US" dirty="0">
                <a:solidFill>
                  <a:srgbClr val="FF0000"/>
                </a:solidFill>
                <a:effectLst/>
                <a:latin typeface="Arial" panose="020B0604020202020204" pitchFamily="34" charset="0"/>
              </a:rPr>
              <a:t>Biomarkers associated with </a:t>
            </a:r>
            <a:r>
              <a:rPr lang="en-US" dirty="0" err="1">
                <a:solidFill>
                  <a:srgbClr val="FF0000"/>
                </a:solidFill>
                <a:effectLst/>
                <a:latin typeface="Arial" panose="020B0604020202020204" pitchFamily="34" charset="0"/>
              </a:rPr>
              <a:t>irAE</a:t>
            </a:r>
            <a:r>
              <a:rPr lang="en-US" dirty="0">
                <a:solidFill>
                  <a:srgbClr val="FF0000"/>
                </a:solidFill>
                <a:effectLst/>
                <a:latin typeface="Arial" panose="020B0604020202020204" pitchFamily="34" charset="0"/>
              </a:rPr>
              <a:t> have also been described, including IL-17 levels, gene expression signatures and levels of eosinophils, but hard to predict specifically from pre-therapy data</a:t>
            </a:r>
          </a:p>
          <a:p>
            <a:endParaRPr lang="en-US" b="0" i="0" u="none" strike="noStrike" dirty="0">
              <a:solidFill>
                <a:srgbClr val="D1D5DB"/>
              </a:solidFill>
              <a:effectLst/>
              <a:latin typeface="Söhne"/>
            </a:endParaRPr>
          </a:p>
          <a:p>
            <a:r>
              <a:rPr lang="en-US" b="0" i="0" u="none" strike="noStrike" dirty="0">
                <a:solidFill>
                  <a:srgbClr val="D1D5DB"/>
                </a:solidFill>
                <a:effectLst/>
                <a:latin typeface="Söhne"/>
              </a:rPr>
              <a:t>An AUC of 0.5 suggests no discrimination (equivalent to random guessing), while an AUC of 1 indicates perfect discrimination (for predicting </a:t>
            </a:r>
            <a:r>
              <a:rPr lang="en-US" b="0" i="0" u="none" strike="noStrike" dirty="0" err="1">
                <a:solidFill>
                  <a:srgbClr val="D1D5DB"/>
                </a:solidFill>
                <a:effectLst/>
                <a:latin typeface="Söhne"/>
              </a:rPr>
              <a:t>irAE</a:t>
            </a:r>
            <a:r>
              <a:rPr lang="en-US" b="0" i="0" u="none" strike="noStrike" dirty="0">
                <a:solidFill>
                  <a:srgbClr val="D1D5DB"/>
                </a:solidFill>
                <a:effectLst/>
                <a:latin typeface="Söhne"/>
              </a:rPr>
              <a:t>)</a:t>
            </a:r>
            <a:endParaRPr lang="en-US" sz="1200" dirty="0"/>
          </a:p>
        </p:txBody>
      </p:sp>
      <p:sp>
        <p:nvSpPr>
          <p:cNvPr id="4" name="Slide Number Placeholder 3">
            <a:extLst>
              <a:ext uri="{FF2B5EF4-FFF2-40B4-BE49-F238E27FC236}">
                <a16:creationId xmlns:a16="http://schemas.microsoft.com/office/drawing/2014/main" id="{89FE4C15-21F2-2BD0-D2B8-923A4EEAAFE4}"/>
              </a:ext>
            </a:extLst>
          </p:cNvPr>
          <p:cNvSpPr>
            <a:spLocks noGrp="1"/>
          </p:cNvSpPr>
          <p:nvPr>
            <p:ph type="sldNum" sz="quarter" idx="5"/>
          </p:nvPr>
        </p:nvSpPr>
        <p:spPr/>
        <p:txBody>
          <a:bodyPr/>
          <a:lstStyle/>
          <a:p>
            <a:fld id="{061BAA8C-FDC6-D345-B4E0-3B02449209FB}" type="slidenum">
              <a:rPr lang="en-US" smtClean="0"/>
              <a:t>31</a:t>
            </a:fld>
            <a:endParaRPr lang="en-US"/>
          </a:p>
        </p:txBody>
      </p:sp>
    </p:spTree>
    <p:extLst>
      <p:ext uri="{BB962C8B-B14F-4D97-AF65-F5344CB8AC3E}">
        <p14:creationId xmlns:p14="http://schemas.microsoft.com/office/powerpoint/2010/main" val="1028372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A0FD9-3F0F-DD5D-AF6A-9F52366546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F471E2-4DF7-12CC-3A5E-89C43D9E3E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72DB21-97D8-61FC-098C-0A4500A29BF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p:txBody>
      </p:sp>
      <p:sp>
        <p:nvSpPr>
          <p:cNvPr id="4" name="Slide Number Placeholder 3">
            <a:extLst>
              <a:ext uri="{FF2B5EF4-FFF2-40B4-BE49-F238E27FC236}">
                <a16:creationId xmlns:a16="http://schemas.microsoft.com/office/drawing/2014/main" id="{07340C36-F4B0-56D9-71D1-310FEC765B21}"/>
              </a:ext>
            </a:extLst>
          </p:cNvPr>
          <p:cNvSpPr>
            <a:spLocks noGrp="1"/>
          </p:cNvSpPr>
          <p:nvPr>
            <p:ph type="sldNum" sz="quarter" idx="5"/>
          </p:nvPr>
        </p:nvSpPr>
        <p:spPr/>
        <p:txBody>
          <a:bodyPr/>
          <a:lstStyle/>
          <a:p>
            <a:fld id="{061BAA8C-FDC6-D345-B4E0-3B02449209FB}" type="slidenum">
              <a:rPr lang="en-US" smtClean="0"/>
              <a:t>32</a:t>
            </a:fld>
            <a:endParaRPr lang="en-US"/>
          </a:p>
        </p:txBody>
      </p:sp>
    </p:spTree>
    <p:extLst>
      <p:ext uri="{BB962C8B-B14F-4D97-AF65-F5344CB8AC3E}">
        <p14:creationId xmlns:p14="http://schemas.microsoft.com/office/powerpoint/2010/main" val="42538736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3319E-A759-FE17-0D70-0B01CB6593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D3F6E4-24E2-2D6A-92C0-BD6E37B519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BCB869-BD93-FC9B-751F-01521F7B0E6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THIS IS NOT SIGNIFICANT, BUT MAY BE INTERESTING NONTHELESS?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Note that remember from cohort metadata plot most </a:t>
            </a:r>
            <a:r>
              <a:rPr lang="en-US" b="1" dirty="0" err="1">
                <a:solidFill>
                  <a:srgbClr val="CCCCCC"/>
                </a:solidFill>
                <a:effectLst/>
                <a:latin typeface="Menlo" panose="020B0609030804020204" pitchFamily="49" charset="0"/>
              </a:rPr>
              <a:t>irAEs</a:t>
            </a:r>
            <a:r>
              <a:rPr lang="en-US" b="1" dirty="0">
                <a:solidFill>
                  <a:srgbClr val="CCCCCC"/>
                </a:solidFill>
                <a:effectLst/>
                <a:latin typeface="Menlo" panose="020B0609030804020204" pitchFamily="49" charset="0"/>
              </a:rPr>
              <a:t> arise within 1-2 months, so that’s within early timing here where we see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CCCCCC"/>
                </a:solidFill>
                <a:effectLst/>
                <a:latin typeface="Menlo" panose="020B0609030804020204" pitchFamily="49" charset="0"/>
              </a:rPr>
              <a:t>And the fact that you can see returning to baseline in the late timepoint data makes sense I think</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positive means closer to AID centroid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Hard to say but would be important/nice to know at what projection value they’ve “passed” the AID centroid… which may or may not be biologically interesting…</a:t>
            </a:r>
          </a:p>
        </p:txBody>
      </p:sp>
      <p:sp>
        <p:nvSpPr>
          <p:cNvPr id="4" name="Slide Number Placeholder 3">
            <a:extLst>
              <a:ext uri="{FF2B5EF4-FFF2-40B4-BE49-F238E27FC236}">
                <a16:creationId xmlns:a16="http://schemas.microsoft.com/office/drawing/2014/main" id="{CBB8ED53-CEF9-14CD-716C-DB49009AEF02}"/>
              </a:ext>
            </a:extLst>
          </p:cNvPr>
          <p:cNvSpPr>
            <a:spLocks noGrp="1"/>
          </p:cNvSpPr>
          <p:nvPr>
            <p:ph type="sldNum" sz="quarter" idx="5"/>
          </p:nvPr>
        </p:nvSpPr>
        <p:spPr/>
        <p:txBody>
          <a:bodyPr/>
          <a:lstStyle/>
          <a:p>
            <a:fld id="{061BAA8C-FDC6-D345-B4E0-3B02449209FB}" type="slidenum">
              <a:rPr lang="en-US" smtClean="0"/>
              <a:t>33</a:t>
            </a:fld>
            <a:endParaRPr lang="en-US"/>
          </a:p>
        </p:txBody>
      </p:sp>
    </p:spTree>
    <p:extLst>
      <p:ext uri="{BB962C8B-B14F-4D97-AF65-F5344CB8AC3E}">
        <p14:creationId xmlns:p14="http://schemas.microsoft.com/office/powerpoint/2010/main" val="2659117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Arial" panose="020B0604020202020204" pitchFamily="34" charset="0"/>
              </a:rPr>
              <a:t>However, ICIs also release self-specific T cells to destroy self-targets (breach of self-tolerance), resulting in </a:t>
            </a:r>
            <a:r>
              <a:rPr lang="en-US" dirty="0" err="1">
                <a:solidFill>
                  <a:srgbClr val="000000"/>
                </a:solidFill>
                <a:effectLst/>
                <a:latin typeface="Arial" panose="020B0604020202020204" pitchFamily="34" charset="0"/>
              </a:rPr>
              <a:t>irAEs</a:t>
            </a:r>
            <a:r>
              <a:rPr lang="en-US" dirty="0">
                <a:solidFill>
                  <a:srgbClr val="000000"/>
                </a:solidFill>
                <a:effectLst/>
                <a:latin typeface="Arial" panose="020B0604020202020204" pitchFamily="34" charset="0"/>
              </a:rPr>
              <a:t>, autoimmune-like inflammatory pathologies (more transient, faster kinetics than autoimmune conditions)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000000"/>
                </a:solidFill>
                <a:effectLst/>
                <a:latin typeface="Arial" panose="020B0604020202020204" pitchFamily="34" charset="0"/>
              </a:rPr>
              <a:t>irAEs</a:t>
            </a:r>
            <a:r>
              <a:rPr lang="en-US" dirty="0">
                <a:solidFill>
                  <a:srgbClr val="000000"/>
                </a:solidFill>
                <a:effectLst/>
                <a:latin typeface="Arial" panose="020B0604020202020204" pitchFamily="34" charset="0"/>
              </a:rPr>
              <a:t> are heterogeneous (organ-target), and have sometimes been associated with favorable response to ICI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000000"/>
                </a:solidFill>
                <a:effectLst/>
                <a:latin typeface="Arial" panose="020B0604020202020204" pitchFamily="34" charset="0"/>
              </a:rPr>
              <a:t>irAEs</a:t>
            </a:r>
            <a:r>
              <a:rPr lang="en-US" dirty="0">
                <a:solidFill>
                  <a:srgbClr val="000000"/>
                </a:solidFill>
                <a:effectLst/>
                <a:latin typeface="Arial" panose="020B0604020202020204" pitchFamily="34" charset="0"/>
              </a:rPr>
              <a:t> affect quality of life AND can necessitate discontinuation of ICI which prevents full benefit of ICI therapy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heterogeneity amongst </a:t>
            </a:r>
            <a:r>
              <a:rPr lang="en-US" sz="1200" dirty="0" err="1"/>
              <a:t>irAE</a:t>
            </a:r>
            <a:r>
              <a:rPr lang="en-US" sz="1200" dirty="0"/>
              <a:t> organs likely complicates prediction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Arial" panose="020B0604020202020204" pitchFamily="34" charset="0"/>
              </a:rPr>
              <a:t>individuals with preexisting autoimmune disease flare when treated with ICI</a:t>
            </a:r>
            <a:endParaRPr lang="en-US" b="0" i="0" u="none" strike="noStrike"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6608173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7208C9-54B2-73D3-E39C-0D740D168A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EC8830-AD6B-77D2-7BEF-761329BFE5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F55E9F-F23B-1A9B-2A6F-9E81B42A378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apple-system"/>
              </a:rPr>
              <a:t>Event rate was calculated for 132 (</a:t>
            </a:r>
            <a:r>
              <a:rPr lang="en-US" b="0" i="1" u="none" strike="noStrike" dirty="0">
                <a:solidFill>
                  <a:srgbClr val="222222"/>
                </a:solidFill>
                <a:effectLst/>
                <a:latin typeface="-apple-system"/>
              </a:rPr>
              <a:t>n</a:t>
            </a:r>
            <a:r>
              <a:rPr lang="en-US" b="0" i="0" u="none" strike="noStrike" dirty="0">
                <a:solidFill>
                  <a:srgbClr val="222222"/>
                </a:solidFill>
                <a:effectLst/>
                <a:latin typeface="-apple-system"/>
              </a:rPr>
              <a:t> = 75,988) and 43 (</a:t>
            </a:r>
            <a:r>
              <a:rPr lang="en-US" b="0" i="1" u="none" strike="noStrike" dirty="0">
                <a:solidFill>
                  <a:srgbClr val="222222"/>
                </a:solidFill>
                <a:effectLst/>
                <a:latin typeface="-apple-system"/>
              </a:rPr>
              <a:t>n</a:t>
            </a:r>
            <a:r>
              <a:rPr lang="en-US" b="0" i="0" u="none" strike="noStrike" dirty="0">
                <a:solidFill>
                  <a:srgbClr val="222222"/>
                </a:solidFill>
                <a:effectLst/>
                <a:latin typeface="-apple-system"/>
              </a:rPr>
              <a:t> = 25,607) studies that reported either general and high grade </a:t>
            </a:r>
            <a:r>
              <a:rPr lang="en-US" b="0" i="0" u="none" strike="noStrike" dirty="0" err="1">
                <a:solidFill>
                  <a:srgbClr val="222222"/>
                </a:solidFill>
                <a:effectLst/>
                <a:latin typeface="-apple-system"/>
              </a:rPr>
              <a:t>irAE</a:t>
            </a:r>
            <a:r>
              <a:rPr lang="en-US" b="0" i="0" u="none" strike="noStrike" dirty="0">
                <a:solidFill>
                  <a:srgbClr val="222222"/>
                </a:solidFill>
                <a:effectLst/>
                <a:latin typeface="-apple-system"/>
              </a:rPr>
              <a:t> occurrence, respectively</a:t>
            </a:r>
            <a:endParaRPr lang="en-US" b="0" i="0" u="none" strike="noStrike" dirty="0">
              <a:solidFill>
                <a:srgbClr val="212121"/>
              </a:solidFill>
              <a:effectLst/>
              <a:latin typeface="Roboto" panose="02000000000000000000" pitchFamily="2" charset="0"/>
            </a:endParaRPr>
          </a:p>
        </p:txBody>
      </p:sp>
      <p:sp>
        <p:nvSpPr>
          <p:cNvPr id="4" name="Slide Number Placeholder 3">
            <a:extLst>
              <a:ext uri="{FF2B5EF4-FFF2-40B4-BE49-F238E27FC236}">
                <a16:creationId xmlns:a16="http://schemas.microsoft.com/office/drawing/2014/main" id="{59A1E4E8-0D0A-75A0-EB64-88CB0C945777}"/>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709275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445228-0194-9F96-2578-3B716CE6CE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96A63-D01D-CECC-AC1E-AC6C79C7CC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816675-8909-AF09-61BF-22073A734FD6}"/>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dirty="0"/>
              <a:t>Shared antigens between tumor and self </a:t>
            </a:r>
            <a:r>
              <a:rPr lang="en-US" sz="1200" dirty="0">
                <a:sym typeface="Wingdings" pitchFamily="2" charset="2"/>
              </a:rPr>
              <a:t> cross-reactivity</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dirty="0">
                <a:sym typeface="Wingdings" pitchFamily="2" charset="2"/>
              </a:rPr>
              <a:t>Some tissues directly express immune checkpoint ligands (</a:t>
            </a:r>
            <a:r>
              <a:rPr lang="en-US" sz="1200" dirty="0" err="1">
                <a:sym typeface="Wingdings" pitchFamily="2" charset="2"/>
              </a:rPr>
              <a:t>moreso</a:t>
            </a:r>
            <a:r>
              <a:rPr lang="en-US" sz="1200" dirty="0">
                <a:sym typeface="Wingdings" pitchFamily="2" charset="2"/>
              </a:rPr>
              <a:t> for pituitary expression of CTLA-4)</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dirty="0">
                <a:sym typeface="Wingdings" pitchFamily="2" charset="2"/>
              </a:rPr>
              <a:t>Activated T cells can release inflammatory mediators that can damage normal tissues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dirty="0">
                <a:sym typeface="Wingdings" pitchFamily="2" charset="2"/>
              </a:rPr>
              <a:t>Autoantibody production associated with </a:t>
            </a:r>
            <a:r>
              <a:rPr lang="en-US" sz="1200" dirty="0" err="1">
                <a:sym typeface="Wingdings" pitchFamily="2" charset="2"/>
              </a:rPr>
              <a:t>irAE</a:t>
            </a:r>
            <a:r>
              <a:rPr lang="en-US" sz="1200" dirty="0">
                <a:sym typeface="Wingdings" pitchFamily="2" charset="2"/>
              </a:rPr>
              <a:t> risk (autoantibodies present ~50% of time for </a:t>
            </a:r>
            <a:r>
              <a:rPr lang="en-US" sz="1200" dirty="0" err="1">
                <a:sym typeface="Wingdings" pitchFamily="2" charset="2"/>
              </a:rPr>
              <a:t>irAEs</a:t>
            </a:r>
            <a:r>
              <a:rPr lang="en-US" sz="1200" dirty="0">
                <a:sym typeface="Wingdings" pitchFamily="2" charset="2"/>
              </a:rPr>
              <a:t>)</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b="1" dirty="0">
                <a:sym typeface="Wingdings" pitchFamily="2" charset="2"/>
              </a:rPr>
              <a:t>ICIs can induce more diverse T/B cell repertoires as well as promote their activation/proliferation</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sym typeface="Wingdings" pitchFamily="2" charset="2"/>
              </a:rPr>
              <a:t>T cells absolutely implicated in </a:t>
            </a:r>
            <a:r>
              <a:rPr lang="en-US" sz="1200" b="1" dirty="0" err="1">
                <a:sym typeface="Wingdings" pitchFamily="2" charset="2"/>
              </a:rPr>
              <a:t>irAE</a:t>
            </a:r>
            <a:r>
              <a:rPr lang="en-US" sz="1200" b="1" dirty="0">
                <a:sym typeface="Wingdings" pitchFamily="2" charset="2"/>
              </a:rPr>
              <a:t> development (clonal expansions of CD8s prior to severe </a:t>
            </a:r>
            <a:r>
              <a:rPr lang="en-US" sz="1200" b="1" dirty="0" err="1">
                <a:sym typeface="Wingdings" pitchFamily="2" charset="2"/>
              </a:rPr>
              <a:t>irAEs</a:t>
            </a:r>
            <a:r>
              <a:rPr lang="en-US" sz="1200" b="1" dirty="0">
                <a:sym typeface="Wingdings" pitchFamily="2" charset="2"/>
              </a:rPr>
              <a:t>)</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solidFill>
                  <a:srgbClr val="000000"/>
                </a:solidFill>
                <a:effectLst/>
                <a:latin typeface="Arial" panose="020B0604020202020204" pitchFamily="34" charset="0"/>
                <a:sym typeface="Wingdings" pitchFamily="2" charset="2"/>
              </a:rPr>
              <a:t>Premise: </a:t>
            </a:r>
            <a:r>
              <a:rPr lang="en-US" sz="1200" dirty="0">
                <a:solidFill>
                  <a:srgbClr val="000000"/>
                </a:solidFill>
                <a:effectLst/>
                <a:latin typeface="Arial" panose="020B0604020202020204" pitchFamily="34" charset="0"/>
              </a:rPr>
              <a:t>T cell responses to tumor and autoantigens are predictive of response to ICI therapy and/or </a:t>
            </a:r>
            <a:r>
              <a:rPr lang="en-US" sz="1200" dirty="0" err="1">
                <a:solidFill>
                  <a:srgbClr val="000000"/>
                </a:solidFill>
                <a:effectLst/>
                <a:latin typeface="Arial" panose="020B0604020202020204" pitchFamily="34" charset="0"/>
              </a:rPr>
              <a:t>irAE</a:t>
            </a:r>
            <a:r>
              <a:rPr lang="en-US" sz="1200" dirty="0">
                <a:solidFill>
                  <a:srgbClr val="000000"/>
                </a:solidFill>
                <a:effectLst/>
                <a:latin typeface="Arial" panose="020B0604020202020204" pitchFamily="34" charset="0"/>
              </a:rPr>
              <a:t>, supported by 1) published studies showing that ICI therapy targets T cells and 2) emerging evidence that ICI therapy reverses T cell exhaustion</a:t>
            </a:r>
            <a:endParaRPr lang="en-US" sz="1200" b="1" dirty="0">
              <a:sym typeface="Wingdings" pitchFamily="2" charset="2"/>
            </a:endParaRP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US" sz="1200" b="1" dirty="0"/>
          </a:p>
          <a:p>
            <a:pPr marL="228600" marR="0" lvl="0" indent="-228600" algn="l" defTabSz="914400" rtl="0" eaLnBrk="1" fontAlgn="auto" latinLnBrk="0" hangingPunct="1">
              <a:lnSpc>
                <a:spcPct val="100000"/>
              </a:lnSpc>
              <a:spcBef>
                <a:spcPts val="0"/>
              </a:spcBef>
              <a:spcAft>
                <a:spcPts val="0"/>
              </a:spcAft>
              <a:buClrTx/>
              <a:buSzTx/>
              <a:buFontTx/>
              <a:buAutoNum type="alphaLcParenR" startAt="6"/>
              <a:tabLst/>
              <a:defRPr/>
            </a:pPr>
            <a:r>
              <a:rPr lang="en-US" sz="1200" dirty="0"/>
              <a:t>Certain microbiome species can shift immune response to pro/anti-inflammatory to induce/resist </a:t>
            </a:r>
            <a:r>
              <a:rPr lang="en-US" sz="1200" dirty="0" err="1"/>
              <a:t>irAEs</a:t>
            </a:r>
            <a:endParaRPr lang="en-US" sz="1200" dirty="0"/>
          </a:p>
        </p:txBody>
      </p:sp>
      <p:sp>
        <p:nvSpPr>
          <p:cNvPr id="4" name="Slide Number Placeholder 3">
            <a:extLst>
              <a:ext uri="{FF2B5EF4-FFF2-40B4-BE49-F238E27FC236}">
                <a16:creationId xmlns:a16="http://schemas.microsoft.com/office/drawing/2014/main" id="{2B7B7109-0F14-F811-22D3-87BE667BC74E}"/>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3844937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C0CCA-4CBC-466C-AE64-2795A1B0A8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E9FAF8-1267-F1A8-82FF-64C49A207F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BD880F-8914-56B4-E3AA-A22657B9C40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Literature has exploded since we started collecting samples</a:t>
            </a: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heterogeneity amongst </a:t>
            </a:r>
            <a:r>
              <a:rPr lang="en-US" sz="1200" dirty="0" err="1"/>
              <a:t>irAE</a:t>
            </a:r>
            <a:r>
              <a:rPr lang="en-US" sz="1200" dirty="0"/>
              <a:t> organs likely complicates prediction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569CD6"/>
                </a:solidFill>
                <a:effectLst/>
                <a:latin typeface="Menlo" panose="020B0609030804020204" pitchFamily="49" charset="0"/>
              </a:rPr>
              <a:t>T cell characteristics associated with toxicity to immune checkpoint blockade in patients with melanoma</a:t>
            </a:r>
            <a:r>
              <a:rPr lang="en-US" sz="1200" b="0" dirty="0">
                <a:solidFill>
                  <a:srgbClr val="CCCCCC"/>
                </a:solidFill>
                <a:effectLst/>
                <a:latin typeface="Menlo" panose="020B0609030804020204" pitchFamily="49" charset="0"/>
              </a:rPr>
              <a:t>: BASELINE </a:t>
            </a:r>
            <a:r>
              <a:rPr lang="en-US" sz="1200" b="0" dirty="0">
                <a:solidFill>
                  <a:srgbClr val="569CD6"/>
                </a:solidFill>
                <a:effectLst/>
                <a:latin typeface="Menlo" panose="020B0609030804020204" pitchFamily="49" charset="0"/>
              </a:rPr>
              <a:t>activated CD4 effector memory T abundance and TCR diversity associated with </a:t>
            </a:r>
            <a:r>
              <a:rPr lang="en-US" sz="1200" b="0" dirty="0" err="1">
                <a:solidFill>
                  <a:srgbClr val="569CD6"/>
                </a:solidFill>
                <a:effectLst/>
                <a:latin typeface="Menlo" panose="020B0609030804020204" pitchFamily="49" charset="0"/>
              </a:rPr>
              <a:t>irAE</a:t>
            </a:r>
            <a:endParaRPr lang="en-US" sz="1200"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rPr>
              <a:t>Different subsets maybe are </a:t>
            </a:r>
            <a:r>
              <a:rPr lang="en-US" b="1" dirty="0" err="1">
                <a:solidFill>
                  <a:srgbClr val="FF0000"/>
                </a:solidFill>
              </a:rPr>
              <a:t>irAE</a:t>
            </a:r>
            <a:r>
              <a:rPr lang="en-US" b="1" dirty="0">
                <a:solidFill>
                  <a:srgbClr val="FF0000"/>
                </a:solidFill>
              </a:rPr>
              <a:t>-type-specific due to different immune microenvironments of different organs</a:t>
            </a:r>
          </a:p>
        </p:txBody>
      </p:sp>
      <p:sp>
        <p:nvSpPr>
          <p:cNvPr id="4" name="Slide Number Placeholder 3">
            <a:extLst>
              <a:ext uri="{FF2B5EF4-FFF2-40B4-BE49-F238E27FC236}">
                <a16:creationId xmlns:a16="http://schemas.microsoft.com/office/drawing/2014/main" id="{98C4877E-6693-A6A2-7387-4C417E2FD8ED}"/>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1999033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76B55-DF95-80CA-1D3E-AF081505B4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BAA7D2-EAAF-D445-AB69-6138F806E7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7C7068-3249-7A51-9B61-A335465E8CD9}"/>
              </a:ext>
            </a:extLst>
          </p:cNvPr>
          <p:cNvSpPr>
            <a:spLocks noGrp="1"/>
          </p:cNvSpPr>
          <p:nvPr>
            <p:ph type="body" idx="1"/>
          </p:nvPr>
        </p:nvSpPr>
        <p:spPr/>
        <p:txBody>
          <a:bodyPr/>
          <a:lstStyle/>
          <a:p>
            <a:pPr marL="514350" indent="-514350">
              <a:buFont typeface="+mj-lt"/>
              <a:buAutoNum type="arabicPeriod"/>
            </a:pPr>
            <a:r>
              <a:rPr lang="en-US" b="1" dirty="0">
                <a:solidFill>
                  <a:srgbClr val="FF0000"/>
                </a:solidFill>
              </a:rPr>
              <a:t>Some observational studies have reported an association between </a:t>
            </a:r>
            <a:r>
              <a:rPr lang="en-US" b="1" dirty="0" err="1">
                <a:solidFill>
                  <a:srgbClr val="FF0000"/>
                </a:solidFill>
              </a:rPr>
              <a:t>irAE</a:t>
            </a:r>
            <a:r>
              <a:rPr lang="en-US" b="1" dirty="0">
                <a:solidFill>
                  <a:srgbClr val="FF0000"/>
                </a:solidFill>
              </a:rPr>
              <a:t> development and OR, BUT this hasn’t been asked extensively in randomized clinical trials (gold standard), and when it has been asked association has looked weak</a:t>
            </a:r>
          </a:p>
          <a:p>
            <a:pPr marL="514350" indent="-514350">
              <a:buFont typeface="+mj-lt"/>
              <a:buAutoNum type="arabicPeriod"/>
            </a:pPr>
            <a:r>
              <a:rPr lang="en-US" b="1" dirty="0">
                <a:solidFill>
                  <a:srgbClr val="FF0000"/>
                </a:solidFill>
              </a:rPr>
              <a:t>THERE REMAINS A NEED for cellular/molecular markers for BOTH </a:t>
            </a:r>
            <a:r>
              <a:rPr lang="en-US" b="1" dirty="0" err="1">
                <a:solidFill>
                  <a:srgbClr val="FF0000"/>
                </a:solidFill>
              </a:rPr>
              <a:t>irAE</a:t>
            </a:r>
            <a:r>
              <a:rPr lang="en-US" b="1" dirty="0">
                <a:solidFill>
                  <a:srgbClr val="FF0000"/>
                </a:solidFill>
              </a:rPr>
              <a:t> development and response to ICI</a:t>
            </a:r>
          </a:p>
          <a:p>
            <a:pPr marL="514350" indent="-514350">
              <a:buFont typeface="+mj-lt"/>
              <a:buAutoNum type="arabicPeriod"/>
            </a:pPr>
            <a:endParaRPr lang="en-US" dirty="0">
              <a:solidFill>
                <a:srgbClr val="FF0000"/>
              </a:solidFill>
            </a:endParaRPr>
          </a:p>
          <a:p>
            <a:pPr marL="514350" indent="-514350">
              <a:buFont typeface="+mj-lt"/>
              <a:buAutoNum type="arabicPeriod"/>
            </a:pPr>
            <a:r>
              <a:rPr lang="en-US" dirty="0">
                <a:solidFill>
                  <a:srgbClr val="FF0000"/>
                </a:solidFill>
              </a:rPr>
              <a:t>Goal of course is to keep OR while minimizing </a:t>
            </a:r>
            <a:r>
              <a:rPr lang="en-US" dirty="0" err="1">
                <a:solidFill>
                  <a:srgbClr val="FF0000"/>
                </a:solidFill>
              </a:rPr>
              <a:t>irAEs</a:t>
            </a:r>
            <a:r>
              <a:rPr lang="en-US" dirty="0">
                <a:solidFill>
                  <a:srgbClr val="FF0000"/>
                </a:solidFill>
              </a:rPr>
              <a:t>, but that could be difficult given possible correlation/association, want to distinguish between the two…</a:t>
            </a:r>
            <a:endParaRPr lang="en-US" sz="1200" dirty="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US" sz="1200" dirty="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b="1" dirty="0"/>
              <a:t>Association would make sense with unleashing of previously restrained T cells… and possible shared antigens between tumor and self</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US" sz="1200" b="1" dirty="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US" sz="1200" b="1" dirty="0"/>
              <a:t>Association may be more supported in cases of PD1-blockade not for CTLA-4 blockade</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US" sz="1200" b="1" dirty="0"/>
          </a:p>
          <a:p>
            <a:r>
              <a:rPr lang="en-US" sz="1200" dirty="0"/>
              <a:t>Literature supporting association:</a:t>
            </a:r>
          </a:p>
          <a:p>
            <a:r>
              <a:rPr lang="en-US" sz="1200" dirty="0"/>
              <a:t>Zhou et al. </a:t>
            </a:r>
            <a:r>
              <a:rPr lang="en-US" sz="1200" i="1" dirty="0"/>
              <a:t>BMC Medicine</a:t>
            </a:r>
            <a:r>
              <a:rPr lang="en-US" sz="1200" dirty="0"/>
              <a:t> (2020), for anti-PD-1 monotherapy</a:t>
            </a:r>
          </a:p>
          <a:p>
            <a:r>
              <a:rPr lang="en-US" sz="1200" dirty="0"/>
              <a:t>Cook et al. </a:t>
            </a:r>
            <a:r>
              <a:rPr lang="en-US" sz="1200" i="1" dirty="0"/>
              <a:t>JAMA </a:t>
            </a:r>
            <a:r>
              <a:rPr lang="en-US" sz="1200" i="1" dirty="0" err="1"/>
              <a:t>Netw</a:t>
            </a:r>
            <a:r>
              <a:rPr lang="en-US" sz="1200" i="1" dirty="0"/>
              <a:t> Open</a:t>
            </a:r>
            <a:r>
              <a:rPr lang="en-US" sz="1200" dirty="0"/>
              <a:t> (2024)</a:t>
            </a:r>
          </a:p>
          <a:p>
            <a:r>
              <a:rPr lang="en-US" sz="1200" dirty="0"/>
              <a:t>Foster et al. </a:t>
            </a:r>
            <a:r>
              <a:rPr lang="en-US" sz="1200" i="1" dirty="0"/>
              <a:t>Cancer</a:t>
            </a:r>
            <a:r>
              <a:rPr lang="en-US" sz="1200" dirty="0"/>
              <a:t> (2021)</a:t>
            </a:r>
          </a:p>
          <a:p>
            <a:r>
              <a:rPr lang="en-US" sz="1200" dirty="0" err="1"/>
              <a:t>Hsiehchen</a:t>
            </a:r>
            <a:r>
              <a:rPr lang="en-US" sz="1200" dirty="0"/>
              <a:t> et al. </a:t>
            </a:r>
            <a:r>
              <a:rPr lang="en-US" sz="1200" i="1" dirty="0" err="1"/>
              <a:t>Oncoimmunology</a:t>
            </a:r>
            <a:r>
              <a:rPr lang="en-US" sz="1200" dirty="0"/>
              <a:t> (2022), more so for late-onset </a:t>
            </a:r>
            <a:r>
              <a:rPr lang="en-US" sz="1200" dirty="0" err="1"/>
              <a:t>irAEs</a:t>
            </a:r>
            <a:endParaRPr lang="en-US" sz="1200" dirty="0"/>
          </a:p>
          <a:p>
            <a:r>
              <a:rPr lang="en-US" sz="1200" dirty="0"/>
              <a:t>Ye et al. </a:t>
            </a:r>
            <a:r>
              <a:rPr lang="en-US" sz="1200" i="1" dirty="0"/>
              <a:t>Br J Cancer</a:t>
            </a:r>
            <a:r>
              <a:rPr lang="en-US" sz="1200" dirty="0"/>
              <a:t> (2021)</a:t>
            </a:r>
          </a:p>
          <a:p>
            <a:r>
              <a:rPr lang="en-US" sz="1200" b="0" i="0" u="none" strike="noStrike" dirty="0">
                <a:solidFill>
                  <a:srgbClr val="1B1B1B"/>
                </a:solidFill>
                <a:effectLst/>
              </a:rPr>
              <a:t>Watson et al. </a:t>
            </a:r>
            <a:r>
              <a:rPr lang="en-US" sz="1200" b="0" i="1" u="none" strike="noStrike" dirty="0">
                <a:solidFill>
                  <a:srgbClr val="1B1B1B"/>
                </a:solidFill>
                <a:effectLst/>
              </a:rPr>
              <a:t>JAMA </a:t>
            </a:r>
            <a:r>
              <a:rPr lang="en-US" sz="1200" b="0" i="1" u="none" strike="noStrike" dirty="0" err="1">
                <a:solidFill>
                  <a:srgbClr val="1B1B1B"/>
                </a:solidFill>
                <a:effectLst/>
              </a:rPr>
              <a:t>Netw</a:t>
            </a:r>
            <a:r>
              <a:rPr lang="en-US" sz="1200" b="0" i="1" u="none" strike="noStrike" dirty="0">
                <a:solidFill>
                  <a:srgbClr val="1B1B1B"/>
                </a:solidFill>
                <a:effectLst/>
              </a:rPr>
              <a:t> Open</a:t>
            </a:r>
            <a:r>
              <a:rPr lang="en-US" sz="1200" dirty="0">
                <a:solidFill>
                  <a:srgbClr val="1B1B1B"/>
                </a:solidFill>
              </a:rPr>
              <a:t> (</a:t>
            </a:r>
            <a:r>
              <a:rPr lang="en-US" sz="1200" b="0" i="0" u="none" strike="noStrike" dirty="0">
                <a:solidFill>
                  <a:srgbClr val="1B1B1B"/>
                </a:solidFill>
                <a:effectLst/>
              </a:rPr>
              <a:t>2022)</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US" sz="1200" b="1" dirty="0"/>
          </a:p>
        </p:txBody>
      </p:sp>
      <p:sp>
        <p:nvSpPr>
          <p:cNvPr id="4" name="Slide Number Placeholder 3">
            <a:extLst>
              <a:ext uri="{FF2B5EF4-FFF2-40B4-BE49-F238E27FC236}">
                <a16:creationId xmlns:a16="http://schemas.microsoft.com/office/drawing/2014/main" id="{F0E7E131-CB73-02F9-0383-E17762AAD99A}"/>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658631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A013F4-E30F-B659-1361-9C30E41A51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B944EA-63ED-CA64-7F56-17B30D6F2A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B2D9F8-8AE4-6D22-73D1-F0DD14C6694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THERE REMAINS A NEED for cellular/molecular markers for BOTH </a:t>
            </a:r>
            <a:r>
              <a:rPr lang="en-US" sz="1800" b="1" dirty="0" err="1">
                <a:solidFill>
                  <a:srgbClr val="FF0000"/>
                </a:solidFill>
              </a:rPr>
              <a:t>irAE</a:t>
            </a:r>
            <a:r>
              <a:rPr lang="en-US" sz="1800" b="1" dirty="0">
                <a:solidFill>
                  <a:srgbClr val="FF0000"/>
                </a:solidFill>
              </a:rPr>
              <a:t> development and response to ICI (given unclear association)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FF0000"/>
                </a:solidFill>
              </a:rPr>
              <a:t>Predicting who may be more likely to develop </a:t>
            </a:r>
            <a:r>
              <a:rPr lang="en-US" sz="1800" b="1" dirty="0" err="1">
                <a:solidFill>
                  <a:srgbClr val="FF0000"/>
                </a:solidFill>
              </a:rPr>
              <a:t>irAEs</a:t>
            </a:r>
            <a:r>
              <a:rPr lang="en-US" sz="1800" b="1" dirty="0">
                <a:solidFill>
                  <a:srgbClr val="FF0000"/>
                </a:solidFill>
              </a:rPr>
              <a:t> would be beneficial to increase monitoring in this patients, stratify use of healthcare resources for more at-risk populations</a:t>
            </a:r>
          </a:p>
        </p:txBody>
      </p:sp>
      <p:sp>
        <p:nvSpPr>
          <p:cNvPr id="4" name="Slide Number Placeholder 3">
            <a:extLst>
              <a:ext uri="{FF2B5EF4-FFF2-40B4-BE49-F238E27FC236}">
                <a16:creationId xmlns:a16="http://schemas.microsoft.com/office/drawing/2014/main" id="{5B3FB552-3662-45B1-0F51-9504E90AA43B}"/>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4053360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12/13/24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12/13/24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1524000" y="1505137"/>
            <a:ext cx="9144000" cy="2387600"/>
          </a:xfrm>
        </p:spPr>
        <p:txBody>
          <a:bodyPr>
            <a:normAutofit/>
          </a:bodyPr>
          <a:lstStyle/>
          <a:p>
            <a:r>
              <a:rPr lang="en-US" sz="4400" dirty="0"/>
              <a:t>Identifying immune cell subsets associated with immune-related adverse event (</a:t>
            </a:r>
            <a:r>
              <a:rPr lang="en-US" sz="4400" dirty="0" err="1"/>
              <a:t>irAE</a:t>
            </a:r>
            <a:r>
              <a:rPr lang="en-US" sz="4400" dirty="0"/>
              <a:t>) development</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1524000" y="3984812"/>
            <a:ext cx="9144000" cy="1655762"/>
          </a:xfrm>
        </p:spPr>
        <p:txBody>
          <a:bodyPr/>
          <a:lstStyle/>
          <a:p>
            <a:r>
              <a:rPr lang="en-US" dirty="0"/>
              <a:t>12-19-2024</a:t>
            </a:r>
          </a:p>
          <a:p>
            <a:r>
              <a:rPr lang="en-US" dirty="0"/>
              <a:t>Ty Bottorff – Bioinformatics postdoc</a:t>
            </a:r>
          </a:p>
          <a:p>
            <a:r>
              <a:rPr lang="en-US" dirty="0" err="1"/>
              <a:t>Linsley</a:t>
            </a:r>
            <a:r>
              <a:rPr lang="en-US" dirty="0"/>
              <a:t> lab</a:t>
            </a:r>
          </a:p>
        </p:txBody>
      </p:sp>
      <p:sp>
        <p:nvSpPr>
          <p:cNvPr id="4" name="TextBox 3">
            <a:extLst>
              <a:ext uri="{FF2B5EF4-FFF2-40B4-BE49-F238E27FC236}">
                <a16:creationId xmlns:a16="http://schemas.microsoft.com/office/drawing/2014/main" id="{AA53B4A3-F41E-A251-9246-24592050EE7E}"/>
              </a:ext>
            </a:extLst>
          </p:cNvPr>
          <p:cNvSpPr txBox="1"/>
          <p:nvPr/>
        </p:nvSpPr>
        <p:spPr>
          <a:xfrm>
            <a:off x="-18585" y="6488668"/>
            <a:ext cx="657922" cy="369332"/>
          </a:xfrm>
          <a:prstGeom prst="rect">
            <a:avLst/>
          </a:prstGeom>
          <a:noFill/>
        </p:spPr>
        <p:txBody>
          <a:bodyPr wrap="square" rtlCol="0">
            <a:spAutoFit/>
          </a:bodyPr>
          <a:lstStyle/>
          <a:p>
            <a:r>
              <a:rPr lang="en-US" dirty="0"/>
              <a:t>1</a:t>
            </a:r>
          </a:p>
        </p:txBody>
      </p:sp>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A9A39-3909-FF14-1D48-F1B55510A1E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BDAD2EC1-5CF1-3232-70F2-655697E2FD42}"/>
              </a:ext>
            </a:extLst>
          </p:cNvPr>
          <p:cNvPicPr>
            <a:picLocks noChangeAspect="1"/>
          </p:cNvPicPr>
          <p:nvPr/>
        </p:nvPicPr>
        <p:blipFill>
          <a:blip r:embed="rId3"/>
          <a:stretch>
            <a:fillRect/>
          </a:stretch>
        </p:blipFill>
        <p:spPr>
          <a:xfrm>
            <a:off x="5720584" y="0"/>
            <a:ext cx="6471416" cy="6858000"/>
          </a:xfrm>
          <a:prstGeom prst="rect">
            <a:avLst/>
          </a:prstGeom>
        </p:spPr>
      </p:pic>
      <p:sp>
        <p:nvSpPr>
          <p:cNvPr id="2" name="Title 1">
            <a:extLst>
              <a:ext uri="{FF2B5EF4-FFF2-40B4-BE49-F238E27FC236}">
                <a16:creationId xmlns:a16="http://schemas.microsoft.com/office/drawing/2014/main" id="{E6D47CE7-435B-7A19-39DE-25749C183662}"/>
              </a:ext>
            </a:extLst>
          </p:cNvPr>
          <p:cNvSpPr>
            <a:spLocks noGrp="1"/>
          </p:cNvSpPr>
          <p:nvPr>
            <p:ph type="title"/>
          </p:nvPr>
        </p:nvSpPr>
        <p:spPr>
          <a:xfrm>
            <a:off x="838201" y="593725"/>
            <a:ext cx="5706978" cy="1620085"/>
          </a:xfrm>
        </p:spPr>
        <p:txBody>
          <a:bodyPr>
            <a:normAutofit/>
          </a:bodyPr>
          <a:lstStyle/>
          <a:p>
            <a:r>
              <a:rPr lang="en-US" dirty="0"/>
              <a:t>ICI cohort</a:t>
            </a:r>
          </a:p>
        </p:txBody>
      </p:sp>
      <p:sp>
        <p:nvSpPr>
          <p:cNvPr id="5" name="Content Placeholder 2">
            <a:extLst>
              <a:ext uri="{FF2B5EF4-FFF2-40B4-BE49-F238E27FC236}">
                <a16:creationId xmlns:a16="http://schemas.microsoft.com/office/drawing/2014/main" id="{818D561E-6802-F994-6AEC-6F52A5BE0D53}"/>
              </a:ext>
            </a:extLst>
          </p:cNvPr>
          <p:cNvSpPr>
            <a:spLocks noGrp="1"/>
          </p:cNvSpPr>
          <p:nvPr>
            <p:ph idx="1"/>
          </p:nvPr>
        </p:nvSpPr>
        <p:spPr>
          <a:xfrm>
            <a:off x="838199" y="1919289"/>
            <a:ext cx="5110909" cy="4623402"/>
          </a:xfrm>
        </p:spPr>
        <p:txBody>
          <a:bodyPr>
            <a:normAutofit/>
          </a:bodyPr>
          <a:lstStyle/>
          <a:p>
            <a:r>
              <a:rPr lang="en-US" dirty="0"/>
              <a:t>mostly lung/urinary tract primary cancers</a:t>
            </a:r>
          </a:p>
          <a:p>
            <a:r>
              <a:rPr lang="en-US" dirty="0"/>
              <a:t>almost exclusively treated with anti PD-1</a:t>
            </a:r>
          </a:p>
          <a:p>
            <a:r>
              <a:rPr lang="en-US" dirty="0"/>
              <a:t>skin, thyroid </a:t>
            </a:r>
            <a:r>
              <a:rPr lang="en-US" dirty="0" err="1"/>
              <a:t>irAEs</a:t>
            </a:r>
            <a:r>
              <a:rPr lang="en-US" dirty="0"/>
              <a:t> well-represented</a:t>
            </a:r>
          </a:p>
          <a:p>
            <a:r>
              <a:rPr lang="en-US" dirty="0"/>
              <a:t>most </a:t>
            </a:r>
            <a:r>
              <a:rPr lang="en-US" dirty="0" err="1"/>
              <a:t>irAEs</a:t>
            </a:r>
            <a:r>
              <a:rPr lang="en-US" dirty="0"/>
              <a:t> are not severe</a:t>
            </a:r>
          </a:p>
          <a:p>
            <a:r>
              <a:rPr lang="en-US" dirty="0"/>
              <a:t>most </a:t>
            </a:r>
            <a:r>
              <a:rPr lang="en-US" dirty="0" err="1"/>
              <a:t>irAEs</a:t>
            </a:r>
            <a:r>
              <a:rPr lang="en-US" dirty="0"/>
              <a:t> arise within 1-2 months</a:t>
            </a:r>
          </a:p>
        </p:txBody>
      </p:sp>
      <p:sp>
        <p:nvSpPr>
          <p:cNvPr id="3" name="TextBox 2">
            <a:extLst>
              <a:ext uri="{FF2B5EF4-FFF2-40B4-BE49-F238E27FC236}">
                <a16:creationId xmlns:a16="http://schemas.microsoft.com/office/drawing/2014/main" id="{F74389D0-C1E1-36A0-3962-9B410C550CD2}"/>
              </a:ext>
            </a:extLst>
          </p:cNvPr>
          <p:cNvSpPr txBox="1"/>
          <p:nvPr/>
        </p:nvSpPr>
        <p:spPr>
          <a:xfrm>
            <a:off x="-18585" y="6488668"/>
            <a:ext cx="657922" cy="369332"/>
          </a:xfrm>
          <a:prstGeom prst="rect">
            <a:avLst/>
          </a:prstGeom>
          <a:noFill/>
        </p:spPr>
        <p:txBody>
          <a:bodyPr wrap="square" rtlCol="0">
            <a:spAutoFit/>
          </a:bodyPr>
          <a:lstStyle/>
          <a:p>
            <a:r>
              <a:rPr lang="en-US" dirty="0"/>
              <a:t>10</a:t>
            </a:r>
          </a:p>
        </p:txBody>
      </p:sp>
      <p:sp>
        <p:nvSpPr>
          <p:cNvPr id="4" name="TextBox 3">
            <a:extLst>
              <a:ext uri="{FF2B5EF4-FFF2-40B4-BE49-F238E27FC236}">
                <a16:creationId xmlns:a16="http://schemas.microsoft.com/office/drawing/2014/main" id="{D765271E-5C53-9EF9-C112-D9E3A498C956}"/>
              </a:ext>
            </a:extLst>
          </p:cNvPr>
          <p:cNvSpPr txBox="1"/>
          <p:nvPr/>
        </p:nvSpPr>
        <p:spPr>
          <a:xfrm>
            <a:off x="2697844" y="6461657"/>
            <a:ext cx="3847335" cy="369332"/>
          </a:xfrm>
          <a:prstGeom prst="rect">
            <a:avLst/>
          </a:prstGeom>
          <a:noFill/>
        </p:spPr>
        <p:txBody>
          <a:bodyPr wrap="none" rtlCol="0">
            <a:spAutoFit/>
          </a:bodyPr>
          <a:lstStyle/>
          <a:p>
            <a:r>
              <a:rPr lang="en-US" dirty="0"/>
              <a:t>Clinical teams at VM, SCCA, U. of Texas</a:t>
            </a:r>
          </a:p>
        </p:txBody>
      </p:sp>
    </p:spTree>
    <p:extLst>
      <p:ext uri="{BB962C8B-B14F-4D97-AF65-F5344CB8AC3E}">
        <p14:creationId xmlns:p14="http://schemas.microsoft.com/office/powerpoint/2010/main" val="2213511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4FEC5-7CE1-0D0F-676A-F44E6A0A4A82}"/>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4A1D3E78-76ED-F1C9-CBC2-160E95CB5B95}"/>
              </a:ext>
            </a:extLst>
          </p:cNvPr>
          <p:cNvGrpSpPr/>
          <p:nvPr/>
        </p:nvGrpSpPr>
        <p:grpSpPr>
          <a:xfrm>
            <a:off x="968943" y="519794"/>
            <a:ext cx="11148461" cy="6338206"/>
            <a:chOff x="968943" y="519794"/>
            <a:chExt cx="11148461" cy="6338206"/>
          </a:xfrm>
        </p:grpSpPr>
        <p:grpSp>
          <p:nvGrpSpPr>
            <p:cNvPr id="8" name="Group 7">
              <a:extLst>
                <a:ext uri="{FF2B5EF4-FFF2-40B4-BE49-F238E27FC236}">
                  <a16:creationId xmlns:a16="http://schemas.microsoft.com/office/drawing/2014/main" id="{0F9EF872-699E-339F-72F1-A22EC605F6F1}"/>
                </a:ext>
              </a:extLst>
            </p:cNvPr>
            <p:cNvGrpSpPr/>
            <p:nvPr/>
          </p:nvGrpSpPr>
          <p:grpSpPr>
            <a:xfrm>
              <a:off x="968943" y="519794"/>
              <a:ext cx="11148461" cy="6338206"/>
              <a:chOff x="968943" y="519794"/>
              <a:chExt cx="11148461" cy="6338206"/>
            </a:xfrm>
          </p:grpSpPr>
          <p:pic>
            <p:nvPicPr>
              <p:cNvPr id="3" name="Picture 2">
                <a:extLst>
                  <a:ext uri="{FF2B5EF4-FFF2-40B4-BE49-F238E27FC236}">
                    <a16:creationId xmlns:a16="http://schemas.microsoft.com/office/drawing/2014/main" id="{E8DE3A82-2A49-8238-A091-F15444F1E827}"/>
                  </a:ext>
                </a:extLst>
              </p:cNvPr>
              <p:cNvPicPr>
                <a:picLocks noChangeAspect="1"/>
              </p:cNvPicPr>
              <p:nvPr/>
            </p:nvPicPr>
            <p:blipFill>
              <a:blip r:embed="rId3"/>
              <a:stretch>
                <a:fillRect/>
              </a:stretch>
            </p:blipFill>
            <p:spPr>
              <a:xfrm>
                <a:off x="3749917" y="1359814"/>
                <a:ext cx="8367487" cy="5498186"/>
              </a:xfrm>
              <a:prstGeom prst="rect">
                <a:avLst/>
              </a:prstGeom>
            </p:spPr>
          </p:pic>
          <p:sp>
            <p:nvSpPr>
              <p:cNvPr id="4" name="Rectangle 3">
                <a:extLst>
                  <a:ext uri="{FF2B5EF4-FFF2-40B4-BE49-F238E27FC236}">
                    <a16:creationId xmlns:a16="http://schemas.microsoft.com/office/drawing/2014/main" id="{0679C93E-F11D-6807-B4B2-05119E89B9A9}"/>
                  </a:ext>
                </a:extLst>
              </p:cNvPr>
              <p:cNvSpPr/>
              <p:nvPr/>
            </p:nvSpPr>
            <p:spPr>
              <a:xfrm>
                <a:off x="3049604" y="519794"/>
                <a:ext cx="4424665" cy="253112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545EC32D-208B-3BB2-A63B-7C3D964A1F15}"/>
                  </a:ext>
                </a:extLst>
              </p:cNvPr>
              <p:cNvSpPr/>
              <p:nvPr/>
            </p:nvSpPr>
            <p:spPr>
              <a:xfrm>
                <a:off x="968943" y="4108907"/>
                <a:ext cx="4424665" cy="253112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sp>
          <p:nvSpPr>
            <p:cNvPr id="9" name="Rectangle 8">
              <a:extLst>
                <a:ext uri="{FF2B5EF4-FFF2-40B4-BE49-F238E27FC236}">
                  <a16:creationId xmlns:a16="http://schemas.microsoft.com/office/drawing/2014/main" id="{69E2F29D-ECC7-D334-10BE-BC0F7C771FBC}"/>
                </a:ext>
              </a:extLst>
            </p:cNvPr>
            <p:cNvSpPr/>
            <p:nvPr/>
          </p:nvSpPr>
          <p:spPr>
            <a:xfrm>
              <a:off x="6561157" y="4629753"/>
              <a:ext cx="765461" cy="39791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7FE093E7-CE22-1E92-7624-7EC603F34890}"/>
                </a:ext>
              </a:extLst>
            </p:cNvPr>
            <p:cNvSpPr/>
            <p:nvPr/>
          </p:nvSpPr>
          <p:spPr>
            <a:xfrm>
              <a:off x="6406138" y="4736065"/>
              <a:ext cx="765461" cy="14688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 name="Title 1">
            <a:extLst>
              <a:ext uri="{FF2B5EF4-FFF2-40B4-BE49-F238E27FC236}">
                <a16:creationId xmlns:a16="http://schemas.microsoft.com/office/drawing/2014/main" id="{ADAD6490-AC82-4BA3-7592-AE9CD8BE0E91}"/>
              </a:ext>
            </a:extLst>
          </p:cNvPr>
          <p:cNvSpPr>
            <a:spLocks noGrp="1"/>
          </p:cNvSpPr>
          <p:nvPr>
            <p:ph type="title"/>
          </p:nvPr>
        </p:nvSpPr>
        <p:spPr>
          <a:xfrm>
            <a:off x="838200" y="593725"/>
            <a:ext cx="10602951" cy="1620085"/>
          </a:xfrm>
        </p:spPr>
        <p:txBody>
          <a:bodyPr>
            <a:normAutofit/>
          </a:bodyPr>
          <a:lstStyle/>
          <a:p>
            <a:r>
              <a:rPr lang="en-US" dirty="0"/>
              <a:t>Analyzing peripheral immune cell populations with mass cytometry</a:t>
            </a:r>
          </a:p>
        </p:txBody>
      </p:sp>
      <p:sp>
        <p:nvSpPr>
          <p:cNvPr id="5" name="Content Placeholder 2">
            <a:extLst>
              <a:ext uri="{FF2B5EF4-FFF2-40B4-BE49-F238E27FC236}">
                <a16:creationId xmlns:a16="http://schemas.microsoft.com/office/drawing/2014/main" id="{20E8CAEE-40D5-989B-8F05-2BCC95D4DDA8}"/>
              </a:ext>
            </a:extLst>
          </p:cNvPr>
          <p:cNvSpPr>
            <a:spLocks noGrp="1"/>
          </p:cNvSpPr>
          <p:nvPr>
            <p:ph idx="1"/>
          </p:nvPr>
        </p:nvSpPr>
        <p:spPr>
          <a:xfrm>
            <a:off x="838200" y="2287741"/>
            <a:ext cx="9922844" cy="4254950"/>
          </a:xfrm>
        </p:spPr>
        <p:txBody>
          <a:bodyPr>
            <a:normAutofit/>
          </a:bodyPr>
          <a:lstStyle/>
          <a:p>
            <a:r>
              <a:rPr lang="en-US" dirty="0"/>
              <a:t>Broad subsets (T, B, NK, monocytes…)</a:t>
            </a:r>
          </a:p>
          <a:p>
            <a:r>
              <a:rPr lang="en-US" dirty="0"/>
              <a:t>Memory subsets of T/B cells</a:t>
            </a:r>
          </a:p>
          <a:p>
            <a:r>
              <a:rPr lang="en-US" dirty="0"/>
              <a:t>Special CD4/CD8 subsets</a:t>
            </a:r>
          </a:p>
          <a:p>
            <a:r>
              <a:rPr lang="en-US" dirty="0"/>
              <a:t>PD1</a:t>
            </a:r>
            <a:r>
              <a:rPr lang="en-US" baseline="30000" dirty="0"/>
              <a:t>+</a:t>
            </a:r>
            <a:r>
              <a:rPr lang="en-US" dirty="0"/>
              <a:t> T/B/NK, PDL1</a:t>
            </a:r>
            <a:r>
              <a:rPr lang="en-US" baseline="30000" dirty="0"/>
              <a:t>+</a:t>
            </a:r>
            <a:r>
              <a:rPr lang="en-US" dirty="0"/>
              <a:t> (monocytes)</a:t>
            </a:r>
          </a:p>
        </p:txBody>
      </p:sp>
      <p:sp>
        <p:nvSpPr>
          <p:cNvPr id="6" name="TextBox 5">
            <a:extLst>
              <a:ext uri="{FF2B5EF4-FFF2-40B4-BE49-F238E27FC236}">
                <a16:creationId xmlns:a16="http://schemas.microsoft.com/office/drawing/2014/main" id="{D0E1F3C4-79A7-1C6C-8311-7245C3D62807}"/>
              </a:ext>
            </a:extLst>
          </p:cNvPr>
          <p:cNvSpPr txBox="1"/>
          <p:nvPr/>
        </p:nvSpPr>
        <p:spPr>
          <a:xfrm>
            <a:off x="-18585" y="6488668"/>
            <a:ext cx="657922" cy="369332"/>
          </a:xfrm>
          <a:prstGeom prst="rect">
            <a:avLst/>
          </a:prstGeom>
          <a:noFill/>
        </p:spPr>
        <p:txBody>
          <a:bodyPr wrap="square" rtlCol="0">
            <a:spAutoFit/>
          </a:bodyPr>
          <a:lstStyle/>
          <a:p>
            <a:r>
              <a:rPr lang="en-US" dirty="0"/>
              <a:t>11</a:t>
            </a:r>
          </a:p>
        </p:txBody>
      </p:sp>
      <p:sp>
        <p:nvSpPr>
          <p:cNvPr id="12" name="TextBox 11">
            <a:extLst>
              <a:ext uri="{FF2B5EF4-FFF2-40B4-BE49-F238E27FC236}">
                <a16:creationId xmlns:a16="http://schemas.microsoft.com/office/drawing/2014/main" id="{DFFE5ACE-CCEB-25D1-BEB8-5C9B9DB20F7F}"/>
              </a:ext>
            </a:extLst>
          </p:cNvPr>
          <p:cNvSpPr txBox="1"/>
          <p:nvPr/>
        </p:nvSpPr>
        <p:spPr>
          <a:xfrm>
            <a:off x="4082485" y="6488668"/>
            <a:ext cx="1717137" cy="369332"/>
          </a:xfrm>
          <a:prstGeom prst="rect">
            <a:avLst/>
          </a:prstGeom>
          <a:noFill/>
        </p:spPr>
        <p:txBody>
          <a:bodyPr wrap="none" rtlCol="0">
            <a:spAutoFit/>
          </a:bodyPr>
          <a:lstStyle/>
          <a:p>
            <a:r>
              <a:rPr lang="en-US" dirty="0"/>
              <a:t>Alice </a:t>
            </a:r>
            <a:r>
              <a:rPr lang="en-US" dirty="0" err="1"/>
              <a:t>Wiedeman</a:t>
            </a:r>
            <a:endParaRPr lang="en-US" dirty="0"/>
          </a:p>
        </p:txBody>
      </p:sp>
    </p:spTree>
    <p:extLst>
      <p:ext uri="{BB962C8B-B14F-4D97-AF65-F5344CB8AC3E}">
        <p14:creationId xmlns:p14="http://schemas.microsoft.com/office/powerpoint/2010/main" val="817363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3E2FCF-92F7-F59A-37B1-49D61E0E2D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A8AEB2-F677-1DE0-C04D-9F1D4FE9D068}"/>
              </a:ext>
            </a:extLst>
          </p:cNvPr>
          <p:cNvSpPr>
            <a:spLocks noGrp="1"/>
          </p:cNvSpPr>
          <p:nvPr>
            <p:ph type="title"/>
          </p:nvPr>
        </p:nvSpPr>
        <p:spPr>
          <a:xfrm>
            <a:off x="838200" y="593725"/>
            <a:ext cx="10602951" cy="1620085"/>
          </a:xfrm>
        </p:spPr>
        <p:txBody>
          <a:bodyPr>
            <a:normAutofit/>
          </a:bodyPr>
          <a:lstStyle/>
          <a:p>
            <a:r>
              <a:rPr lang="en-US" dirty="0"/>
              <a:t>Gating 80 specific immune cell subsets</a:t>
            </a:r>
          </a:p>
        </p:txBody>
      </p:sp>
      <p:sp>
        <p:nvSpPr>
          <p:cNvPr id="6" name="TextBox 5">
            <a:extLst>
              <a:ext uri="{FF2B5EF4-FFF2-40B4-BE49-F238E27FC236}">
                <a16:creationId xmlns:a16="http://schemas.microsoft.com/office/drawing/2014/main" id="{8C301C12-D705-6631-D377-C9978322D782}"/>
              </a:ext>
            </a:extLst>
          </p:cNvPr>
          <p:cNvSpPr txBox="1"/>
          <p:nvPr/>
        </p:nvSpPr>
        <p:spPr>
          <a:xfrm>
            <a:off x="-18585" y="6488668"/>
            <a:ext cx="657922" cy="369332"/>
          </a:xfrm>
          <a:prstGeom prst="rect">
            <a:avLst/>
          </a:prstGeom>
          <a:noFill/>
        </p:spPr>
        <p:txBody>
          <a:bodyPr wrap="square" rtlCol="0">
            <a:spAutoFit/>
          </a:bodyPr>
          <a:lstStyle/>
          <a:p>
            <a:r>
              <a:rPr lang="en-US" dirty="0"/>
              <a:t>12</a:t>
            </a:r>
          </a:p>
        </p:txBody>
      </p:sp>
      <p:pic>
        <p:nvPicPr>
          <p:cNvPr id="16" name="Picture 15">
            <a:extLst>
              <a:ext uri="{FF2B5EF4-FFF2-40B4-BE49-F238E27FC236}">
                <a16:creationId xmlns:a16="http://schemas.microsoft.com/office/drawing/2014/main" id="{501C74DD-7237-6502-AB3E-40CB8D8C70E8}"/>
              </a:ext>
            </a:extLst>
          </p:cNvPr>
          <p:cNvPicPr>
            <a:picLocks noChangeAspect="1"/>
          </p:cNvPicPr>
          <p:nvPr/>
        </p:nvPicPr>
        <p:blipFill rotWithShape="1">
          <a:blip r:embed="rId3"/>
          <a:srcRect r="1120" b="40123"/>
          <a:stretch/>
        </p:blipFill>
        <p:spPr>
          <a:xfrm>
            <a:off x="1384890" y="1681207"/>
            <a:ext cx="8829463" cy="4709655"/>
          </a:xfrm>
          <a:prstGeom prst="rect">
            <a:avLst/>
          </a:prstGeom>
        </p:spPr>
      </p:pic>
      <p:sp>
        <p:nvSpPr>
          <p:cNvPr id="17" name="TextBox 16">
            <a:extLst>
              <a:ext uri="{FF2B5EF4-FFF2-40B4-BE49-F238E27FC236}">
                <a16:creationId xmlns:a16="http://schemas.microsoft.com/office/drawing/2014/main" id="{8580D54F-ADC4-A9BD-7CAF-761604FBC634}"/>
              </a:ext>
            </a:extLst>
          </p:cNvPr>
          <p:cNvSpPr txBox="1"/>
          <p:nvPr/>
        </p:nvSpPr>
        <p:spPr>
          <a:xfrm>
            <a:off x="4082485" y="6488668"/>
            <a:ext cx="1717137" cy="369332"/>
          </a:xfrm>
          <a:prstGeom prst="rect">
            <a:avLst/>
          </a:prstGeom>
          <a:noFill/>
        </p:spPr>
        <p:txBody>
          <a:bodyPr wrap="none" rtlCol="0">
            <a:spAutoFit/>
          </a:bodyPr>
          <a:lstStyle/>
          <a:p>
            <a:r>
              <a:rPr lang="en-US" dirty="0"/>
              <a:t>Alice </a:t>
            </a:r>
            <a:r>
              <a:rPr lang="en-US" dirty="0" err="1"/>
              <a:t>Wiedeman</a:t>
            </a:r>
            <a:endParaRPr lang="en-US" dirty="0"/>
          </a:p>
        </p:txBody>
      </p:sp>
    </p:spTree>
    <p:extLst>
      <p:ext uri="{BB962C8B-B14F-4D97-AF65-F5344CB8AC3E}">
        <p14:creationId xmlns:p14="http://schemas.microsoft.com/office/powerpoint/2010/main" val="2245033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4E1E51-E78A-32BD-4BED-1B93DA1C9B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B24966-0407-98A5-86D4-E7391C532EEE}"/>
              </a:ext>
            </a:extLst>
          </p:cNvPr>
          <p:cNvSpPr>
            <a:spLocks noGrp="1"/>
          </p:cNvSpPr>
          <p:nvPr>
            <p:ph type="title"/>
          </p:nvPr>
        </p:nvSpPr>
        <p:spPr>
          <a:xfrm>
            <a:off x="838200" y="593725"/>
            <a:ext cx="9431955" cy="1620085"/>
          </a:xfrm>
        </p:spPr>
        <p:txBody>
          <a:bodyPr>
            <a:normAutofit/>
          </a:bodyPr>
          <a:lstStyle/>
          <a:p>
            <a:r>
              <a:rPr lang="en-US" dirty="0"/>
              <a:t>Main goals</a:t>
            </a:r>
          </a:p>
        </p:txBody>
      </p:sp>
      <p:sp>
        <p:nvSpPr>
          <p:cNvPr id="5" name="Content Placeholder 2">
            <a:extLst>
              <a:ext uri="{FF2B5EF4-FFF2-40B4-BE49-F238E27FC236}">
                <a16:creationId xmlns:a16="http://schemas.microsoft.com/office/drawing/2014/main" id="{F3A1A237-3C3F-ABBD-B789-3A4AE1D41D63}"/>
              </a:ext>
            </a:extLst>
          </p:cNvPr>
          <p:cNvSpPr>
            <a:spLocks noGrp="1"/>
          </p:cNvSpPr>
          <p:nvPr>
            <p:ph idx="1"/>
          </p:nvPr>
        </p:nvSpPr>
        <p:spPr>
          <a:xfrm>
            <a:off x="838200" y="1919289"/>
            <a:ext cx="9922844" cy="4623402"/>
          </a:xfrm>
        </p:spPr>
        <p:txBody>
          <a:bodyPr>
            <a:normAutofit/>
          </a:bodyPr>
          <a:lstStyle/>
          <a:p>
            <a:pPr marL="514350" indent="-514350">
              <a:buFont typeface="+mj-lt"/>
              <a:buAutoNum type="arabicPeriod"/>
            </a:pPr>
            <a:r>
              <a:rPr lang="en-US" b="1" dirty="0"/>
              <a:t>Identify immune cell biomarkers that predict </a:t>
            </a:r>
            <a:r>
              <a:rPr lang="en-US" b="1" dirty="0" err="1"/>
              <a:t>irAEs</a:t>
            </a:r>
            <a:r>
              <a:rPr lang="en-US" dirty="0"/>
              <a:t> and response to ICI</a:t>
            </a:r>
          </a:p>
          <a:p>
            <a:pPr marL="514350" indent="-514350">
              <a:buFont typeface="+mj-lt"/>
              <a:buAutoNum type="arabicPeriod"/>
            </a:pPr>
            <a:r>
              <a:rPr lang="en-US" dirty="0"/>
              <a:t>Determine how ICI alters immune cell landscape</a:t>
            </a:r>
          </a:p>
        </p:txBody>
      </p:sp>
      <p:sp>
        <p:nvSpPr>
          <p:cNvPr id="3" name="TextBox 2">
            <a:extLst>
              <a:ext uri="{FF2B5EF4-FFF2-40B4-BE49-F238E27FC236}">
                <a16:creationId xmlns:a16="http://schemas.microsoft.com/office/drawing/2014/main" id="{4A11A1C2-89EB-EC93-EBA1-6FF74FDDC480}"/>
              </a:ext>
            </a:extLst>
          </p:cNvPr>
          <p:cNvSpPr txBox="1"/>
          <p:nvPr/>
        </p:nvSpPr>
        <p:spPr>
          <a:xfrm>
            <a:off x="-18585" y="6488668"/>
            <a:ext cx="657922" cy="369332"/>
          </a:xfrm>
          <a:prstGeom prst="rect">
            <a:avLst/>
          </a:prstGeom>
          <a:noFill/>
        </p:spPr>
        <p:txBody>
          <a:bodyPr wrap="square" rtlCol="0">
            <a:spAutoFit/>
          </a:bodyPr>
          <a:lstStyle/>
          <a:p>
            <a:r>
              <a:rPr lang="en-US" dirty="0"/>
              <a:t>13</a:t>
            </a:r>
          </a:p>
        </p:txBody>
      </p:sp>
    </p:spTree>
    <p:extLst>
      <p:ext uri="{BB962C8B-B14F-4D97-AF65-F5344CB8AC3E}">
        <p14:creationId xmlns:p14="http://schemas.microsoft.com/office/powerpoint/2010/main" val="4098541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C1AFB-B280-E90E-C6FB-6F16E12385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A719C8-55A8-0371-1B5B-6B15D487B0FC}"/>
              </a:ext>
            </a:extLst>
          </p:cNvPr>
          <p:cNvSpPr>
            <a:spLocks noGrp="1"/>
          </p:cNvSpPr>
          <p:nvPr>
            <p:ph type="title"/>
          </p:nvPr>
        </p:nvSpPr>
        <p:spPr>
          <a:xfrm>
            <a:off x="838200" y="593725"/>
            <a:ext cx="10625487" cy="1620085"/>
          </a:xfrm>
        </p:spPr>
        <p:txBody>
          <a:bodyPr>
            <a:normAutofit/>
          </a:bodyPr>
          <a:lstStyle/>
          <a:p>
            <a:r>
              <a:rPr lang="en-US" dirty="0"/>
              <a:t>Processing gated data</a:t>
            </a:r>
          </a:p>
        </p:txBody>
      </p:sp>
      <p:sp>
        <p:nvSpPr>
          <p:cNvPr id="14" name="Content Placeholder 2">
            <a:extLst>
              <a:ext uri="{FF2B5EF4-FFF2-40B4-BE49-F238E27FC236}">
                <a16:creationId xmlns:a16="http://schemas.microsoft.com/office/drawing/2014/main" id="{DA79BE06-D103-F653-55A9-39E7809FFF09}"/>
              </a:ext>
            </a:extLst>
          </p:cNvPr>
          <p:cNvSpPr>
            <a:spLocks noGrp="1"/>
          </p:cNvSpPr>
          <p:nvPr>
            <p:ph idx="1"/>
          </p:nvPr>
        </p:nvSpPr>
        <p:spPr>
          <a:xfrm>
            <a:off x="838200" y="1919288"/>
            <a:ext cx="5213872" cy="4847271"/>
          </a:xfrm>
        </p:spPr>
        <p:txBody>
          <a:bodyPr numCol="1">
            <a:normAutofit/>
          </a:bodyPr>
          <a:lstStyle/>
          <a:p>
            <a:pPr marL="514350" indent="-514350">
              <a:buFont typeface="+mj-lt"/>
              <a:buAutoNum type="arabicPeriod"/>
            </a:pPr>
            <a:r>
              <a:rPr lang="en-US" dirty="0"/>
              <a:t>Remove 9 subsets with high technical variation</a:t>
            </a:r>
          </a:p>
          <a:p>
            <a:pPr marL="514350" indent="-514350">
              <a:buFont typeface="+mj-lt"/>
              <a:buAutoNum type="arabicPeriod"/>
            </a:pPr>
            <a:r>
              <a:rPr lang="en-US" dirty="0"/>
              <a:t>Transform percent of parent data to be more normally distributed</a:t>
            </a:r>
          </a:p>
          <a:p>
            <a:pPr marL="514350" indent="-514350">
              <a:buFont typeface="+mj-lt"/>
              <a:buAutoNum type="arabicPeriod"/>
            </a:pPr>
            <a:r>
              <a:rPr lang="en-US" dirty="0"/>
              <a:t>Regress out effect of batch: run linear model for each of the 71 remaining subsets, take residuals as batch-corrected data</a:t>
            </a:r>
          </a:p>
        </p:txBody>
      </p:sp>
      <p:sp>
        <p:nvSpPr>
          <p:cNvPr id="15" name="TextBox 14">
            <a:extLst>
              <a:ext uri="{FF2B5EF4-FFF2-40B4-BE49-F238E27FC236}">
                <a16:creationId xmlns:a16="http://schemas.microsoft.com/office/drawing/2014/main" id="{139D304D-B96C-2E72-9EB6-9D40A4466E01}"/>
              </a:ext>
            </a:extLst>
          </p:cNvPr>
          <p:cNvSpPr txBox="1"/>
          <p:nvPr/>
        </p:nvSpPr>
        <p:spPr>
          <a:xfrm>
            <a:off x="6417913" y="2054669"/>
            <a:ext cx="2474203" cy="369332"/>
          </a:xfrm>
          <a:prstGeom prst="rect">
            <a:avLst/>
          </a:prstGeom>
          <a:noFill/>
        </p:spPr>
        <p:txBody>
          <a:bodyPr wrap="none" rtlCol="0">
            <a:spAutoFit/>
          </a:bodyPr>
          <a:lstStyle/>
          <a:p>
            <a:r>
              <a:rPr lang="en-US" dirty="0"/>
              <a:t>Pre-regressing out batch</a:t>
            </a:r>
          </a:p>
        </p:txBody>
      </p:sp>
      <p:sp>
        <p:nvSpPr>
          <p:cNvPr id="17" name="TextBox 16">
            <a:extLst>
              <a:ext uri="{FF2B5EF4-FFF2-40B4-BE49-F238E27FC236}">
                <a16:creationId xmlns:a16="http://schemas.microsoft.com/office/drawing/2014/main" id="{9E4AD210-995F-1665-BDDF-58C63C8EDFF3}"/>
              </a:ext>
            </a:extLst>
          </p:cNvPr>
          <p:cNvSpPr txBox="1"/>
          <p:nvPr/>
        </p:nvSpPr>
        <p:spPr>
          <a:xfrm>
            <a:off x="7199895" y="5856972"/>
            <a:ext cx="711926" cy="369332"/>
          </a:xfrm>
          <a:prstGeom prst="rect">
            <a:avLst/>
          </a:prstGeom>
          <a:noFill/>
        </p:spPr>
        <p:txBody>
          <a:bodyPr wrap="none" rtlCol="0">
            <a:spAutoFit/>
          </a:bodyPr>
          <a:lstStyle/>
          <a:p>
            <a:r>
              <a:rPr lang="en-US" dirty="0"/>
              <a:t>Batch</a:t>
            </a:r>
          </a:p>
        </p:txBody>
      </p:sp>
      <p:sp>
        <p:nvSpPr>
          <p:cNvPr id="18" name="TextBox 17">
            <a:extLst>
              <a:ext uri="{FF2B5EF4-FFF2-40B4-BE49-F238E27FC236}">
                <a16:creationId xmlns:a16="http://schemas.microsoft.com/office/drawing/2014/main" id="{6640EFC4-B658-7AC4-A02C-C4D85D23A186}"/>
              </a:ext>
            </a:extLst>
          </p:cNvPr>
          <p:cNvSpPr txBox="1"/>
          <p:nvPr/>
        </p:nvSpPr>
        <p:spPr>
          <a:xfrm>
            <a:off x="10443483" y="5856972"/>
            <a:ext cx="711926" cy="369332"/>
          </a:xfrm>
          <a:prstGeom prst="rect">
            <a:avLst/>
          </a:prstGeom>
          <a:noFill/>
        </p:spPr>
        <p:txBody>
          <a:bodyPr wrap="none" rtlCol="0">
            <a:spAutoFit/>
          </a:bodyPr>
          <a:lstStyle/>
          <a:p>
            <a:r>
              <a:rPr lang="en-US" dirty="0"/>
              <a:t>Batch</a:t>
            </a:r>
          </a:p>
        </p:txBody>
      </p:sp>
      <p:sp>
        <p:nvSpPr>
          <p:cNvPr id="5" name="TextBox 4">
            <a:extLst>
              <a:ext uri="{FF2B5EF4-FFF2-40B4-BE49-F238E27FC236}">
                <a16:creationId xmlns:a16="http://schemas.microsoft.com/office/drawing/2014/main" id="{DD005625-07C0-17BA-3C6D-8755292ED0EF}"/>
              </a:ext>
            </a:extLst>
          </p:cNvPr>
          <p:cNvSpPr txBox="1"/>
          <p:nvPr/>
        </p:nvSpPr>
        <p:spPr>
          <a:xfrm>
            <a:off x="1339911" y="6079609"/>
            <a:ext cx="6096000" cy="369332"/>
          </a:xfrm>
          <a:prstGeom prst="rect">
            <a:avLst/>
          </a:prstGeom>
          <a:noFill/>
        </p:spPr>
        <p:txBody>
          <a:bodyPr wrap="square">
            <a:spAutoFit/>
          </a:bodyPr>
          <a:lstStyle/>
          <a:p>
            <a:r>
              <a:rPr lang="en-US" dirty="0"/>
              <a:t>model &lt;- </a:t>
            </a:r>
            <a:r>
              <a:rPr lang="en-US" dirty="0" err="1"/>
              <a:t>lmer</a:t>
            </a:r>
            <a:r>
              <a:rPr lang="en-US" dirty="0"/>
              <a:t>(</a:t>
            </a:r>
            <a:r>
              <a:rPr lang="en-US" dirty="0" err="1"/>
              <a:t>freq</a:t>
            </a:r>
            <a:r>
              <a:rPr lang="en-US" dirty="0"/>
              <a:t> ~ batch + (1|patient_id))</a:t>
            </a:r>
          </a:p>
        </p:txBody>
      </p:sp>
      <p:pic>
        <p:nvPicPr>
          <p:cNvPr id="9" name="Picture 8">
            <a:extLst>
              <a:ext uri="{FF2B5EF4-FFF2-40B4-BE49-F238E27FC236}">
                <a16:creationId xmlns:a16="http://schemas.microsoft.com/office/drawing/2014/main" id="{C23D2618-8F70-E5CB-1E6D-9D2215AD9B0A}"/>
              </a:ext>
            </a:extLst>
          </p:cNvPr>
          <p:cNvPicPr>
            <a:picLocks noChangeAspect="1"/>
          </p:cNvPicPr>
          <p:nvPr/>
        </p:nvPicPr>
        <p:blipFill>
          <a:blip r:embed="rId3"/>
          <a:stretch>
            <a:fillRect/>
          </a:stretch>
        </p:blipFill>
        <p:spPr>
          <a:xfrm>
            <a:off x="9059644" y="2432097"/>
            <a:ext cx="3071390" cy="3477524"/>
          </a:xfrm>
          <a:prstGeom prst="rect">
            <a:avLst/>
          </a:prstGeom>
        </p:spPr>
      </p:pic>
      <p:pic>
        <p:nvPicPr>
          <p:cNvPr id="10" name="Picture 9">
            <a:extLst>
              <a:ext uri="{FF2B5EF4-FFF2-40B4-BE49-F238E27FC236}">
                <a16:creationId xmlns:a16="http://schemas.microsoft.com/office/drawing/2014/main" id="{F77CB148-369B-C146-7FDF-E1B48FF922EB}"/>
              </a:ext>
            </a:extLst>
          </p:cNvPr>
          <p:cNvPicPr>
            <a:picLocks noChangeAspect="1"/>
          </p:cNvPicPr>
          <p:nvPr/>
        </p:nvPicPr>
        <p:blipFill>
          <a:blip r:embed="rId4"/>
          <a:stretch>
            <a:fillRect/>
          </a:stretch>
        </p:blipFill>
        <p:spPr>
          <a:xfrm>
            <a:off x="5919672" y="2432097"/>
            <a:ext cx="3101279" cy="3477524"/>
          </a:xfrm>
          <a:prstGeom prst="rect">
            <a:avLst/>
          </a:prstGeom>
        </p:spPr>
      </p:pic>
      <p:sp>
        <p:nvSpPr>
          <p:cNvPr id="11" name="TextBox 10">
            <a:extLst>
              <a:ext uri="{FF2B5EF4-FFF2-40B4-BE49-F238E27FC236}">
                <a16:creationId xmlns:a16="http://schemas.microsoft.com/office/drawing/2014/main" id="{5AFF9AFC-6169-E11E-27E8-693E25A07F5A}"/>
              </a:ext>
            </a:extLst>
          </p:cNvPr>
          <p:cNvSpPr txBox="1"/>
          <p:nvPr/>
        </p:nvSpPr>
        <p:spPr>
          <a:xfrm>
            <a:off x="-18585" y="6488668"/>
            <a:ext cx="657922" cy="369332"/>
          </a:xfrm>
          <a:prstGeom prst="rect">
            <a:avLst/>
          </a:prstGeom>
          <a:noFill/>
        </p:spPr>
        <p:txBody>
          <a:bodyPr wrap="square" rtlCol="0">
            <a:spAutoFit/>
          </a:bodyPr>
          <a:lstStyle/>
          <a:p>
            <a:r>
              <a:rPr lang="en-US" dirty="0"/>
              <a:t>14</a:t>
            </a:r>
          </a:p>
        </p:txBody>
      </p:sp>
      <p:sp>
        <p:nvSpPr>
          <p:cNvPr id="4" name="TextBox 3">
            <a:extLst>
              <a:ext uri="{FF2B5EF4-FFF2-40B4-BE49-F238E27FC236}">
                <a16:creationId xmlns:a16="http://schemas.microsoft.com/office/drawing/2014/main" id="{36556601-53D9-6E27-CEA5-AD4C0684E9D7}"/>
              </a:ext>
            </a:extLst>
          </p:cNvPr>
          <p:cNvSpPr txBox="1"/>
          <p:nvPr/>
        </p:nvSpPr>
        <p:spPr>
          <a:xfrm>
            <a:off x="9562344" y="2053328"/>
            <a:ext cx="2555892" cy="369332"/>
          </a:xfrm>
          <a:prstGeom prst="rect">
            <a:avLst/>
          </a:prstGeom>
          <a:noFill/>
        </p:spPr>
        <p:txBody>
          <a:bodyPr wrap="none" rtlCol="0">
            <a:spAutoFit/>
          </a:bodyPr>
          <a:lstStyle/>
          <a:p>
            <a:r>
              <a:rPr lang="en-US" dirty="0"/>
              <a:t>Post-regressing out batch</a:t>
            </a:r>
          </a:p>
        </p:txBody>
      </p:sp>
    </p:spTree>
    <p:extLst>
      <p:ext uri="{BB962C8B-B14F-4D97-AF65-F5344CB8AC3E}">
        <p14:creationId xmlns:p14="http://schemas.microsoft.com/office/powerpoint/2010/main" val="19533930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88868E-5A05-BC81-8D17-D0ED966436C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2159B1F6-3E41-45EB-D68F-EC4EEECFEC19}"/>
              </a:ext>
            </a:extLst>
          </p:cNvPr>
          <p:cNvPicPr>
            <a:picLocks noChangeAspect="1"/>
          </p:cNvPicPr>
          <p:nvPr/>
        </p:nvPicPr>
        <p:blipFill>
          <a:blip r:embed="rId3"/>
          <a:stretch>
            <a:fillRect/>
          </a:stretch>
        </p:blipFill>
        <p:spPr>
          <a:xfrm>
            <a:off x="1041399" y="1780008"/>
            <a:ext cx="9850121" cy="4164931"/>
          </a:xfrm>
          <a:prstGeom prst="rect">
            <a:avLst/>
          </a:prstGeom>
        </p:spPr>
      </p:pic>
      <p:sp>
        <p:nvSpPr>
          <p:cNvPr id="2" name="Title 1">
            <a:extLst>
              <a:ext uri="{FF2B5EF4-FFF2-40B4-BE49-F238E27FC236}">
                <a16:creationId xmlns:a16="http://schemas.microsoft.com/office/drawing/2014/main" id="{F1E94133-34E9-F8EA-61DA-B3CE9E303C1A}"/>
              </a:ext>
            </a:extLst>
          </p:cNvPr>
          <p:cNvSpPr>
            <a:spLocks noGrp="1"/>
          </p:cNvSpPr>
          <p:nvPr>
            <p:ph type="title"/>
          </p:nvPr>
        </p:nvSpPr>
        <p:spPr>
          <a:xfrm>
            <a:off x="838200" y="593725"/>
            <a:ext cx="10394481" cy="1325563"/>
          </a:xfrm>
        </p:spPr>
        <p:txBody>
          <a:bodyPr>
            <a:normAutofit fontScale="90000"/>
          </a:bodyPr>
          <a:lstStyle/>
          <a:p>
            <a:r>
              <a:rPr lang="en-US" dirty="0"/>
              <a:t>Baseline CD56</a:t>
            </a:r>
            <a:r>
              <a:rPr lang="en-US" baseline="30000" dirty="0"/>
              <a:t>bright</a:t>
            </a:r>
            <a:r>
              <a:rPr lang="en-US" dirty="0"/>
              <a:t> of NK cells frequency higher, PD1</a:t>
            </a:r>
            <a:r>
              <a:rPr lang="en-US" baseline="30000" dirty="0"/>
              <a:t>+</a:t>
            </a:r>
            <a:r>
              <a:rPr lang="en-US" dirty="0"/>
              <a:t> of NK cells frequency lower in those developing pneumonitis</a:t>
            </a:r>
          </a:p>
        </p:txBody>
      </p:sp>
      <p:sp>
        <p:nvSpPr>
          <p:cNvPr id="5" name="TextBox 4">
            <a:extLst>
              <a:ext uri="{FF2B5EF4-FFF2-40B4-BE49-F238E27FC236}">
                <a16:creationId xmlns:a16="http://schemas.microsoft.com/office/drawing/2014/main" id="{65F151AA-8AC5-D180-3FD0-2D9AA995C44D}"/>
              </a:ext>
            </a:extLst>
          </p:cNvPr>
          <p:cNvSpPr txBox="1"/>
          <p:nvPr/>
        </p:nvSpPr>
        <p:spPr>
          <a:xfrm>
            <a:off x="3609474" y="2598820"/>
            <a:ext cx="415498" cy="369332"/>
          </a:xfrm>
          <a:prstGeom prst="rect">
            <a:avLst/>
          </a:prstGeom>
          <a:noFill/>
        </p:spPr>
        <p:txBody>
          <a:bodyPr wrap="none" rtlCol="0">
            <a:spAutoFit/>
          </a:bodyPr>
          <a:lstStyle/>
          <a:p>
            <a:r>
              <a:rPr lang="en-US" dirty="0"/>
              <a:t>**</a:t>
            </a:r>
          </a:p>
        </p:txBody>
      </p:sp>
      <p:sp>
        <p:nvSpPr>
          <p:cNvPr id="6" name="TextBox 5">
            <a:extLst>
              <a:ext uri="{FF2B5EF4-FFF2-40B4-BE49-F238E27FC236}">
                <a16:creationId xmlns:a16="http://schemas.microsoft.com/office/drawing/2014/main" id="{B21BDAE5-BAD7-5D8C-134B-D98EBB29BB4E}"/>
              </a:ext>
            </a:extLst>
          </p:cNvPr>
          <p:cNvSpPr txBox="1"/>
          <p:nvPr/>
        </p:nvSpPr>
        <p:spPr>
          <a:xfrm>
            <a:off x="7121090" y="2598820"/>
            <a:ext cx="415498" cy="369332"/>
          </a:xfrm>
          <a:prstGeom prst="rect">
            <a:avLst/>
          </a:prstGeom>
          <a:noFill/>
        </p:spPr>
        <p:txBody>
          <a:bodyPr wrap="none" rtlCol="0">
            <a:spAutoFit/>
          </a:bodyPr>
          <a:lstStyle/>
          <a:p>
            <a:r>
              <a:rPr lang="en-US" dirty="0"/>
              <a:t>**</a:t>
            </a:r>
          </a:p>
        </p:txBody>
      </p:sp>
      <p:sp>
        <p:nvSpPr>
          <p:cNvPr id="7" name="TextBox 6">
            <a:extLst>
              <a:ext uri="{FF2B5EF4-FFF2-40B4-BE49-F238E27FC236}">
                <a16:creationId xmlns:a16="http://schemas.microsoft.com/office/drawing/2014/main" id="{68291D1E-E674-C3A0-B1A0-EB92054F8F6B}"/>
              </a:ext>
            </a:extLst>
          </p:cNvPr>
          <p:cNvSpPr txBox="1"/>
          <p:nvPr/>
        </p:nvSpPr>
        <p:spPr>
          <a:xfrm>
            <a:off x="4691902" y="6488668"/>
            <a:ext cx="1569660" cy="369332"/>
          </a:xfrm>
          <a:prstGeom prst="rect">
            <a:avLst/>
          </a:prstGeom>
          <a:noFill/>
        </p:spPr>
        <p:txBody>
          <a:bodyPr wrap="none" rtlCol="0">
            <a:spAutoFit/>
          </a:bodyPr>
          <a:lstStyle/>
          <a:p>
            <a:r>
              <a:rPr lang="en-US" dirty="0"/>
              <a:t>**: </a:t>
            </a:r>
            <a:r>
              <a:rPr lang="en-US" dirty="0" err="1"/>
              <a:t>padj</a:t>
            </a:r>
            <a:r>
              <a:rPr lang="en-US" dirty="0"/>
              <a:t> &lt; 0.01</a:t>
            </a:r>
          </a:p>
        </p:txBody>
      </p:sp>
      <p:sp>
        <p:nvSpPr>
          <p:cNvPr id="3" name="TextBox 2">
            <a:extLst>
              <a:ext uri="{FF2B5EF4-FFF2-40B4-BE49-F238E27FC236}">
                <a16:creationId xmlns:a16="http://schemas.microsoft.com/office/drawing/2014/main" id="{6F312930-732D-6801-20A3-FB5BDE47A38D}"/>
              </a:ext>
            </a:extLst>
          </p:cNvPr>
          <p:cNvSpPr txBox="1"/>
          <p:nvPr/>
        </p:nvSpPr>
        <p:spPr>
          <a:xfrm>
            <a:off x="-18585" y="6488668"/>
            <a:ext cx="657922" cy="369332"/>
          </a:xfrm>
          <a:prstGeom prst="rect">
            <a:avLst/>
          </a:prstGeom>
          <a:noFill/>
        </p:spPr>
        <p:txBody>
          <a:bodyPr wrap="square" rtlCol="0">
            <a:spAutoFit/>
          </a:bodyPr>
          <a:lstStyle/>
          <a:p>
            <a:r>
              <a:rPr lang="en-US" dirty="0"/>
              <a:t>15</a:t>
            </a:r>
          </a:p>
        </p:txBody>
      </p:sp>
    </p:spTree>
    <p:extLst>
      <p:ext uri="{BB962C8B-B14F-4D97-AF65-F5344CB8AC3E}">
        <p14:creationId xmlns:p14="http://schemas.microsoft.com/office/powerpoint/2010/main" val="2244037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340A2E-BB94-EF63-81B1-0EFF3B5F4E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B50F4F-CD9B-9197-270D-C83178331699}"/>
              </a:ext>
            </a:extLst>
          </p:cNvPr>
          <p:cNvSpPr>
            <a:spLocks noGrp="1"/>
          </p:cNvSpPr>
          <p:nvPr>
            <p:ph type="title"/>
          </p:nvPr>
        </p:nvSpPr>
        <p:spPr>
          <a:xfrm>
            <a:off x="838200" y="593725"/>
            <a:ext cx="10394481" cy="1325563"/>
          </a:xfrm>
        </p:spPr>
        <p:txBody>
          <a:bodyPr>
            <a:normAutofit fontScale="90000"/>
          </a:bodyPr>
          <a:lstStyle/>
          <a:p>
            <a:r>
              <a:rPr lang="en-US" dirty="0"/>
              <a:t>Using a random forest model to identify subsets important in distinguishing baseline combined </a:t>
            </a:r>
            <a:r>
              <a:rPr lang="en-US" dirty="0" err="1"/>
              <a:t>irAE</a:t>
            </a:r>
            <a:r>
              <a:rPr lang="en-US" dirty="0"/>
              <a:t> group</a:t>
            </a:r>
          </a:p>
        </p:txBody>
      </p:sp>
      <p:sp>
        <p:nvSpPr>
          <p:cNvPr id="10" name="Content Placeholder 2">
            <a:extLst>
              <a:ext uri="{FF2B5EF4-FFF2-40B4-BE49-F238E27FC236}">
                <a16:creationId xmlns:a16="http://schemas.microsoft.com/office/drawing/2014/main" id="{D9A4B0CF-CBA3-9DB5-4916-34E90FF05D20}"/>
              </a:ext>
            </a:extLst>
          </p:cNvPr>
          <p:cNvSpPr>
            <a:spLocks noGrp="1"/>
          </p:cNvSpPr>
          <p:nvPr>
            <p:ph idx="1"/>
          </p:nvPr>
        </p:nvSpPr>
        <p:spPr>
          <a:xfrm>
            <a:off x="838200" y="1919288"/>
            <a:ext cx="10195560" cy="4847271"/>
          </a:xfrm>
        </p:spPr>
        <p:txBody>
          <a:bodyPr numCol="1">
            <a:normAutofit/>
          </a:bodyPr>
          <a:lstStyle/>
          <a:p>
            <a:pPr marL="514350" indent="-514350">
              <a:buFont typeface="+mj-lt"/>
              <a:buAutoNum type="arabicPeriod"/>
            </a:pPr>
            <a:r>
              <a:rPr lang="en-US" dirty="0"/>
              <a:t>Order subsets by how much they reduce error in </a:t>
            </a:r>
            <a:r>
              <a:rPr lang="en-US" dirty="0" err="1"/>
              <a:t>irAE</a:t>
            </a:r>
            <a:r>
              <a:rPr lang="en-US" dirty="0"/>
              <a:t> group prediction across random forest trees (their importance)</a:t>
            </a:r>
          </a:p>
          <a:p>
            <a:pPr marL="514350" indent="-514350">
              <a:buFont typeface="+mj-lt"/>
              <a:buAutoNum type="arabicPeriod"/>
            </a:pPr>
            <a:r>
              <a:rPr lang="en-US" dirty="0"/>
              <a:t>Form a module from the top 4 most important subsets</a:t>
            </a:r>
          </a:p>
          <a:p>
            <a:pPr marL="514350" indent="-514350">
              <a:buFont typeface="+mj-lt"/>
              <a:buAutoNum type="arabicPeriod"/>
            </a:pPr>
            <a:r>
              <a:rPr lang="en-US" dirty="0"/>
              <a:t>PCA only using subsets in the module</a:t>
            </a:r>
          </a:p>
        </p:txBody>
      </p:sp>
      <p:sp>
        <p:nvSpPr>
          <p:cNvPr id="4" name="TextBox 3">
            <a:extLst>
              <a:ext uri="{FF2B5EF4-FFF2-40B4-BE49-F238E27FC236}">
                <a16:creationId xmlns:a16="http://schemas.microsoft.com/office/drawing/2014/main" id="{20D42C1B-DAB9-AE84-7FCD-ABE5A6317469}"/>
              </a:ext>
            </a:extLst>
          </p:cNvPr>
          <p:cNvSpPr txBox="1"/>
          <p:nvPr/>
        </p:nvSpPr>
        <p:spPr>
          <a:xfrm>
            <a:off x="-18585" y="6488668"/>
            <a:ext cx="657922" cy="369332"/>
          </a:xfrm>
          <a:prstGeom prst="rect">
            <a:avLst/>
          </a:prstGeom>
          <a:noFill/>
        </p:spPr>
        <p:txBody>
          <a:bodyPr wrap="square" rtlCol="0">
            <a:spAutoFit/>
          </a:bodyPr>
          <a:lstStyle/>
          <a:p>
            <a:r>
              <a:rPr lang="en-US" dirty="0"/>
              <a:t>16</a:t>
            </a:r>
          </a:p>
        </p:txBody>
      </p:sp>
      <p:pic>
        <p:nvPicPr>
          <p:cNvPr id="3" name="Picture 2">
            <a:extLst>
              <a:ext uri="{FF2B5EF4-FFF2-40B4-BE49-F238E27FC236}">
                <a16:creationId xmlns:a16="http://schemas.microsoft.com/office/drawing/2014/main" id="{DF420404-CD9F-69A1-F10A-791D3EBF1029}"/>
              </a:ext>
            </a:extLst>
          </p:cNvPr>
          <p:cNvPicPr>
            <a:picLocks noChangeAspect="1"/>
          </p:cNvPicPr>
          <p:nvPr/>
        </p:nvPicPr>
        <p:blipFill>
          <a:blip r:embed="rId3"/>
          <a:stretch>
            <a:fillRect/>
          </a:stretch>
        </p:blipFill>
        <p:spPr>
          <a:xfrm>
            <a:off x="1254760" y="3891996"/>
            <a:ext cx="4177920" cy="2637312"/>
          </a:xfrm>
          <a:prstGeom prst="rect">
            <a:avLst/>
          </a:prstGeom>
        </p:spPr>
      </p:pic>
      <p:sp>
        <p:nvSpPr>
          <p:cNvPr id="6" name="TextBox 5">
            <a:extLst>
              <a:ext uri="{FF2B5EF4-FFF2-40B4-BE49-F238E27FC236}">
                <a16:creationId xmlns:a16="http://schemas.microsoft.com/office/drawing/2014/main" id="{9B2C8F0F-6157-47B1-B163-0716934C3C15}"/>
              </a:ext>
            </a:extLst>
          </p:cNvPr>
          <p:cNvSpPr txBox="1"/>
          <p:nvPr/>
        </p:nvSpPr>
        <p:spPr>
          <a:xfrm>
            <a:off x="2580189" y="6485096"/>
            <a:ext cx="1300356" cy="369332"/>
          </a:xfrm>
          <a:prstGeom prst="rect">
            <a:avLst/>
          </a:prstGeom>
          <a:noFill/>
        </p:spPr>
        <p:txBody>
          <a:bodyPr wrap="none" rtlCol="0">
            <a:spAutoFit/>
          </a:bodyPr>
          <a:lstStyle/>
          <a:p>
            <a:r>
              <a:rPr lang="en-US" b="0" i="0" u="none" strike="noStrike" dirty="0">
                <a:effectLst/>
                <a:latin typeface="Roboto" panose="02000000000000000000" pitchFamily="2" charset="0"/>
              </a:rPr>
              <a:t>Anas </a:t>
            </a:r>
            <a:r>
              <a:rPr lang="en-US" b="0" i="0" u="none" strike="noStrike" dirty="0" err="1">
                <a:effectLst/>
                <a:latin typeface="Roboto" panose="02000000000000000000" pitchFamily="2" charset="0"/>
              </a:rPr>
              <a:t>Brital</a:t>
            </a:r>
            <a:endParaRPr lang="en-US" b="0" i="0" u="none" strike="noStrike" dirty="0">
              <a:effectLst/>
              <a:latin typeface="Roboto" panose="02000000000000000000" pitchFamily="2" charset="0"/>
            </a:endParaRPr>
          </a:p>
        </p:txBody>
      </p:sp>
      <p:grpSp>
        <p:nvGrpSpPr>
          <p:cNvPr id="11" name="Group 10">
            <a:extLst>
              <a:ext uri="{FF2B5EF4-FFF2-40B4-BE49-F238E27FC236}">
                <a16:creationId xmlns:a16="http://schemas.microsoft.com/office/drawing/2014/main" id="{DF2A7AF1-D744-FAF3-73F3-6024A7D6DABD}"/>
              </a:ext>
            </a:extLst>
          </p:cNvPr>
          <p:cNvGrpSpPr/>
          <p:nvPr/>
        </p:nvGrpSpPr>
        <p:grpSpPr>
          <a:xfrm>
            <a:off x="6037585" y="3718560"/>
            <a:ext cx="4996175" cy="3139440"/>
            <a:chOff x="6037585" y="3718560"/>
            <a:chExt cx="4996175" cy="3139440"/>
          </a:xfrm>
        </p:grpSpPr>
        <p:grpSp>
          <p:nvGrpSpPr>
            <p:cNvPr id="9" name="Group 8">
              <a:extLst>
                <a:ext uri="{FF2B5EF4-FFF2-40B4-BE49-F238E27FC236}">
                  <a16:creationId xmlns:a16="http://schemas.microsoft.com/office/drawing/2014/main" id="{381D23D8-1F1B-234A-2C4C-8A6865CFA1C2}"/>
                </a:ext>
              </a:extLst>
            </p:cNvPr>
            <p:cNvGrpSpPr/>
            <p:nvPr/>
          </p:nvGrpSpPr>
          <p:grpSpPr>
            <a:xfrm>
              <a:off x="6037585" y="3718560"/>
              <a:ext cx="4996175" cy="3139440"/>
              <a:chOff x="6037585" y="3718560"/>
              <a:chExt cx="4996175" cy="3139440"/>
            </a:xfrm>
          </p:grpSpPr>
          <p:pic>
            <p:nvPicPr>
              <p:cNvPr id="8" name="Picture 7">
                <a:extLst>
                  <a:ext uri="{FF2B5EF4-FFF2-40B4-BE49-F238E27FC236}">
                    <a16:creationId xmlns:a16="http://schemas.microsoft.com/office/drawing/2014/main" id="{763238D9-D72C-EC24-0B6F-F67EDF64F85F}"/>
                  </a:ext>
                </a:extLst>
              </p:cNvPr>
              <p:cNvPicPr>
                <a:picLocks noChangeAspect="1"/>
              </p:cNvPicPr>
              <p:nvPr/>
            </p:nvPicPr>
            <p:blipFill>
              <a:blip r:embed="rId4"/>
              <a:stretch>
                <a:fillRect/>
              </a:stretch>
            </p:blipFill>
            <p:spPr>
              <a:xfrm>
                <a:off x="6037585" y="3718560"/>
                <a:ext cx="4996175" cy="3139440"/>
              </a:xfrm>
              <a:prstGeom prst="rect">
                <a:avLst/>
              </a:prstGeom>
            </p:spPr>
          </p:pic>
          <p:sp>
            <p:nvSpPr>
              <p:cNvPr id="7" name="Rectangle 6">
                <a:extLst>
                  <a:ext uri="{FF2B5EF4-FFF2-40B4-BE49-F238E27FC236}">
                    <a16:creationId xmlns:a16="http://schemas.microsoft.com/office/drawing/2014/main" id="{69A3E69D-94B9-1679-5DDA-D7D81ADDB918}"/>
                  </a:ext>
                </a:extLst>
              </p:cNvPr>
              <p:cNvSpPr/>
              <p:nvPr/>
            </p:nvSpPr>
            <p:spPr>
              <a:xfrm>
                <a:off x="8310880" y="6529308"/>
                <a:ext cx="1991360" cy="23725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5" name="TextBox 4">
              <a:extLst>
                <a:ext uri="{FF2B5EF4-FFF2-40B4-BE49-F238E27FC236}">
                  <a16:creationId xmlns:a16="http://schemas.microsoft.com/office/drawing/2014/main" id="{BE6FE30A-7DDC-7AA4-AF50-348BD3530B58}"/>
                </a:ext>
              </a:extLst>
            </p:cNvPr>
            <p:cNvSpPr txBox="1"/>
            <p:nvPr/>
          </p:nvSpPr>
          <p:spPr>
            <a:xfrm>
              <a:off x="8354085" y="6488668"/>
              <a:ext cx="1947584" cy="369332"/>
            </a:xfrm>
            <a:prstGeom prst="rect">
              <a:avLst/>
            </a:prstGeom>
            <a:noFill/>
          </p:spPr>
          <p:txBody>
            <a:bodyPr wrap="none" rtlCol="0">
              <a:spAutoFit/>
            </a:bodyPr>
            <a:lstStyle/>
            <a:p>
              <a:r>
                <a:rPr lang="en-US" dirty="0"/>
                <a:t>Subset importance</a:t>
              </a:r>
            </a:p>
          </p:txBody>
        </p:sp>
      </p:grpSp>
    </p:spTree>
    <p:extLst>
      <p:ext uri="{BB962C8B-B14F-4D97-AF65-F5344CB8AC3E}">
        <p14:creationId xmlns:p14="http://schemas.microsoft.com/office/powerpoint/2010/main" val="1502469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A48C8-C08C-5310-43AF-1506C94B5BAA}"/>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BCA5C7CC-5003-900C-12B4-1D8696EF95D4}"/>
              </a:ext>
            </a:extLst>
          </p:cNvPr>
          <p:cNvGrpSpPr/>
          <p:nvPr/>
        </p:nvGrpSpPr>
        <p:grpSpPr>
          <a:xfrm>
            <a:off x="293745" y="1769896"/>
            <a:ext cx="4946257" cy="5088104"/>
            <a:chOff x="293745" y="1769896"/>
            <a:chExt cx="4946257" cy="5088104"/>
          </a:xfrm>
        </p:grpSpPr>
        <p:pic>
          <p:nvPicPr>
            <p:cNvPr id="9" name="Picture 8">
              <a:extLst>
                <a:ext uri="{FF2B5EF4-FFF2-40B4-BE49-F238E27FC236}">
                  <a16:creationId xmlns:a16="http://schemas.microsoft.com/office/drawing/2014/main" id="{397BF63F-DA1E-5DC1-AF76-1FCFBB419532}"/>
                </a:ext>
              </a:extLst>
            </p:cNvPr>
            <p:cNvPicPr>
              <a:picLocks noChangeAspect="1"/>
            </p:cNvPicPr>
            <p:nvPr/>
          </p:nvPicPr>
          <p:blipFill>
            <a:blip r:embed="rId3"/>
            <a:stretch>
              <a:fillRect/>
            </a:stretch>
          </p:blipFill>
          <p:spPr>
            <a:xfrm>
              <a:off x="293745" y="1830860"/>
              <a:ext cx="4568187" cy="5027140"/>
            </a:xfrm>
            <a:prstGeom prst="rect">
              <a:avLst/>
            </a:prstGeom>
          </p:spPr>
        </p:pic>
        <p:sp>
          <p:nvSpPr>
            <p:cNvPr id="5" name="Rectangle 4">
              <a:extLst>
                <a:ext uri="{FF2B5EF4-FFF2-40B4-BE49-F238E27FC236}">
                  <a16:creationId xmlns:a16="http://schemas.microsoft.com/office/drawing/2014/main" id="{9B26476F-2239-7FC8-1966-C91C8FA7FD33}"/>
                </a:ext>
              </a:extLst>
            </p:cNvPr>
            <p:cNvSpPr/>
            <p:nvPr/>
          </p:nvSpPr>
          <p:spPr>
            <a:xfrm>
              <a:off x="4840582" y="1769896"/>
              <a:ext cx="399420" cy="508810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 name="Title 1">
            <a:extLst>
              <a:ext uri="{FF2B5EF4-FFF2-40B4-BE49-F238E27FC236}">
                <a16:creationId xmlns:a16="http://schemas.microsoft.com/office/drawing/2014/main" id="{F11A1593-E659-B741-D41A-ED2811CED566}"/>
              </a:ext>
            </a:extLst>
          </p:cNvPr>
          <p:cNvSpPr>
            <a:spLocks noGrp="1"/>
          </p:cNvSpPr>
          <p:nvPr>
            <p:ph type="title"/>
          </p:nvPr>
        </p:nvSpPr>
        <p:spPr>
          <a:xfrm>
            <a:off x="838200" y="593725"/>
            <a:ext cx="10394481" cy="1325563"/>
          </a:xfrm>
        </p:spPr>
        <p:txBody>
          <a:bodyPr>
            <a:normAutofit/>
          </a:bodyPr>
          <a:lstStyle/>
          <a:p>
            <a:r>
              <a:rPr lang="en-US" dirty="0"/>
              <a:t>Distinguishing baseline combined </a:t>
            </a:r>
            <a:r>
              <a:rPr lang="en-US" dirty="0" err="1"/>
              <a:t>irAE</a:t>
            </a:r>
            <a:r>
              <a:rPr lang="en-US" dirty="0"/>
              <a:t> group using module of 4 subsets</a:t>
            </a:r>
          </a:p>
        </p:txBody>
      </p:sp>
      <p:sp>
        <p:nvSpPr>
          <p:cNvPr id="4" name="TextBox 3">
            <a:extLst>
              <a:ext uri="{FF2B5EF4-FFF2-40B4-BE49-F238E27FC236}">
                <a16:creationId xmlns:a16="http://schemas.microsoft.com/office/drawing/2014/main" id="{F1E77CFD-980F-C8FF-B49F-828D77CD9F5F}"/>
              </a:ext>
            </a:extLst>
          </p:cNvPr>
          <p:cNvSpPr txBox="1"/>
          <p:nvPr/>
        </p:nvSpPr>
        <p:spPr>
          <a:xfrm>
            <a:off x="1164399" y="6097449"/>
            <a:ext cx="827471" cy="369332"/>
          </a:xfrm>
          <a:prstGeom prst="rect">
            <a:avLst/>
          </a:prstGeom>
          <a:noFill/>
        </p:spPr>
        <p:txBody>
          <a:bodyPr wrap="none" rtlCol="0">
            <a:spAutoFit/>
          </a:bodyPr>
          <a:lstStyle/>
          <a:p>
            <a:r>
              <a:rPr lang="en-US" dirty="0"/>
              <a:t>PC2 **</a:t>
            </a:r>
          </a:p>
        </p:txBody>
      </p:sp>
      <p:sp>
        <p:nvSpPr>
          <p:cNvPr id="6" name="TextBox 5">
            <a:extLst>
              <a:ext uri="{FF2B5EF4-FFF2-40B4-BE49-F238E27FC236}">
                <a16:creationId xmlns:a16="http://schemas.microsoft.com/office/drawing/2014/main" id="{2671A4D3-F063-8BC4-A7C8-836303ACEFC6}"/>
              </a:ext>
            </a:extLst>
          </p:cNvPr>
          <p:cNvSpPr txBox="1"/>
          <p:nvPr/>
        </p:nvSpPr>
        <p:spPr>
          <a:xfrm>
            <a:off x="7486374" y="5127401"/>
            <a:ext cx="1323439" cy="369332"/>
          </a:xfrm>
          <a:prstGeom prst="rect">
            <a:avLst/>
          </a:prstGeom>
          <a:noFill/>
        </p:spPr>
        <p:txBody>
          <a:bodyPr wrap="none" rtlCol="0">
            <a:spAutoFit/>
          </a:bodyPr>
          <a:lstStyle/>
          <a:p>
            <a:r>
              <a:rPr lang="en-US" dirty="0"/>
              <a:t>PC2 weights</a:t>
            </a:r>
          </a:p>
        </p:txBody>
      </p:sp>
      <p:sp>
        <p:nvSpPr>
          <p:cNvPr id="3" name="TextBox 2">
            <a:extLst>
              <a:ext uri="{FF2B5EF4-FFF2-40B4-BE49-F238E27FC236}">
                <a16:creationId xmlns:a16="http://schemas.microsoft.com/office/drawing/2014/main" id="{71386B2F-4F08-9122-43AB-05DE823A0AC5}"/>
              </a:ext>
            </a:extLst>
          </p:cNvPr>
          <p:cNvSpPr txBox="1"/>
          <p:nvPr/>
        </p:nvSpPr>
        <p:spPr>
          <a:xfrm>
            <a:off x="4691902" y="6488668"/>
            <a:ext cx="1282723" cy="369332"/>
          </a:xfrm>
          <a:prstGeom prst="rect">
            <a:avLst/>
          </a:prstGeom>
          <a:noFill/>
        </p:spPr>
        <p:txBody>
          <a:bodyPr wrap="none" rtlCol="0">
            <a:spAutoFit/>
          </a:bodyPr>
          <a:lstStyle/>
          <a:p>
            <a:r>
              <a:rPr lang="en-US" dirty="0"/>
              <a:t>**: p &lt; 0.01</a:t>
            </a:r>
          </a:p>
        </p:txBody>
      </p:sp>
      <p:pic>
        <p:nvPicPr>
          <p:cNvPr id="8" name="Picture 7">
            <a:extLst>
              <a:ext uri="{FF2B5EF4-FFF2-40B4-BE49-F238E27FC236}">
                <a16:creationId xmlns:a16="http://schemas.microsoft.com/office/drawing/2014/main" id="{2B4E8C69-4773-1D8D-9BE0-BBB816EBAD37}"/>
              </a:ext>
            </a:extLst>
          </p:cNvPr>
          <p:cNvPicPr>
            <a:picLocks noChangeAspect="1"/>
          </p:cNvPicPr>
          <p:nvPr/>
        </p:nvPicPr>
        <p:blipFill>
          <a:blip r:embed="rId4"/>
          <a:stretch>
            <a:fillRect/>
          </a:stretch>
        </p:blipFill>
        <p:spPr>
          <a:xfrm>
            <a:off x="6492240" y="2477308"/>
            <a:ext cx="3311709" cy="2461405"/>
          </a:xfrm>
          <a:prstGeom prst="rect">
            <a:avLst/>
          </a:prstGeom>
        </p:spPr>
      </p:pic>
      <p:sp>
        <p:nvSpPr>
          <p:cNvPr id="10" name="TextBox 9">
            <a:extLst>
              <a:ext uri="{FF2B5EF4-FFF2-40B4-BE49-F238E27FC236}">
                <a16:creationId xmlns:a16="http://schemas.microsoft.com/office/drawing/2014/main" id="{95264916-F54B-8298-DF80-473B91203E15}"/>
              </a:ext>
            </a:extLst>
          </p:cNvPr>
          <p:cNvSpPr txBox="1"/>
          <p:nvPr/>
        </p:nvSpPr>
        <p:spPr>
          <a:xfrm>
            <a:off x="-18585" y="6488668"/>
            <a:ext cx="657922" cy="369332"/>
          </a:xfrm>
          <a:prstGeom prst="rect">
            <a:avLst/>
          </a:prstGeom>
          <a:noFill/>
        </p:spPr>
        <p:txBody>
          <a:bodyPr wrap="square" rtlCol="0">
            <a:spAutoFit/>
          </a:bodyPr>
          <a:lstStyle/>
          <a:p>
            <a:r>
              <a:rPr lang="en-US" dirty="0"/>
              <a:t>17</a:t>
            </a:r>
          </a:p>
        </p:txBody>
      </p:sp>
    </p:spTree>
    <p:extLst>
      <p:ext uri="{BB962C8B-B14F-4D97-AF65-F5344CB8AC3E}">
        <p14:creationId xmlns:p14="http://schemas.microsoft.com/office/powerpoint/2010/main" val="2697412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64297-6120-7A04-C97B-6E3B8C6A052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2FE588D-E045-458E-20D0-EF3CBA87A98F}"/>
              </a:ext>
            </a:extLst>
          </p:cNvPr>
          <p:cNvPicPr>
            <a:picLocks noChangeAspect="1"/>
          </p:cNvPicPr>
          <p:nvPr/>
        </p:nvPicPr>
        <p:blipFill>
          <a:blip r:embed="rId3"/>
          <a:stretch>
            <a:fillRect/>
          </a:stretch>
        </p:blipFill>
        <p:spPr>
          <a:xfrm>
            <a:off x="1749417" y="1919288"/>
            <a:ext cx="7337612" cy="4697109"/>
          </a:xfrm>
          <a:prstGeom prst="rect">
            <a:avLst/>
          </a:prstGeom>
        </p:spPr>
      </p:pic>
      <p:sp>
        <p:nvSpPr>
          <p:cNvPr id="2" name="Title 1">
            <a:extLst>
              <a:ext uri="{FF2B5EF4-FFF2-40B4-BE49-F238E27FC236}">
                <a16:creationId xmlns:a16="http://schemas.microsoft.com/office/drawing/2014/main" id="{DDB1AB02-0372-6FF9-08D8-5DBD0B785941}"/>
              </a:ext>
            </a:extLst>
          </p:cNvPr>
          <p:cNvSpPr>
            <a:spLocks noGrp="1"/>
          </p:cNvSpPr>
          <p:nvPr>
            <p:ph type="title"/>
          </p:nvPr>
        </p:nvSpPr>
        <p:spPr>
          <a:xfrm>
            <a:off x="838200" y="593725"/>
            <a:ext cx="10394481" cy="1325563"/>
          </a:xfrm>
        </p:spPr>
        <p:txBody>
          <a:bodyPr>
            <a:normAutofit/>
          </a:bodyPr>
          <a:lstStyle/>
          <a:p>
            <a:r>
              <a:rPr lang="en-US" dirty="0"/>
              <a:t>Baseline SCM of </a:t>
            </a:r>
            <a:r>
              <a:rPr lang="en-US" dirty="0" err="1"/>
              <a:t>T</a:t>
            </a:r>
            <a:r>
              <a:rPr lang="en-US" baseline="-25000" dirty="0" err="1"/>
              <a:t>conv</a:t>
            </a:r>
            <a:r>
              <a:rPr lang="en-US" dirty="0"/>
              <a:t> </a:t>
            </a:r>
            <a:r>
              <a:rPr lang="en-US" dirty="0" err="1"/>
              <a:t>T</a:t>
            </a:r>
            <a:r>
              <a:rPr lang="en-US" baseline="-25000" dirty="0" err="1"/>
              <a:t>cells</a:t>
            </a:r>
            <a:r>
              <a:rPr lang="en-US" dirty="0"/>
              <a:t> frequency may be lower in those developing an </a:t>
            </a:r>
            <a:r>
              <a:rPr lang="en-US" dirty="0" err="1"/>
              <a:t>irAE</a:t>
            </a:r>
            <a:endParaRPr lang="en-US" dirty="0"/>
          </a:p>
        </p:txBody>
      </p:sp>
      <p:sp>
        <p:nvSpPr>
          <p:cNvPr id="7" name="TextBox 6">
            <a:extLst>
              <a:ext uri="{FF2B5EF4-FFF2-40B4-BE49-F238E27FC236}">
                <a16:creationId xmlns:a16="http://schemas.microsoft.com/office/drawing/2014/main" id="{AF5F0603-A7C0-6986-AC24-5E2523BD8145}"/>
              </a:ext>
            </a:extLst>
          </p:cNvPr>
          <p:cNvSpPr txBox="1"/>
          <p:nvPr/>
        </p:nvSpPr>
        <p:spPr>
          <a:xfrm>
            <a:off x="4873991" y="6431731"/>
            <a:ext cx="1106393" cy="369332"/>
          </a:xfrm>
          <a:prstGeom prst="rect">
            <a:avLst/>
          </a:prstGeom>
          <a:noFill/>
        </p:spPr>
        <p:txBody>
          <a:bodyPr wrap="none" rtlCol="0">
            <a:spAutoFit/>
          </a:bodyPr>
          <a:lstStyle/>
          <a:p>
            <a:r>
              <a:rPr lang="en-US" dirty="0" err="1"/>
              <a:t>padj</a:t>
            </a:r>
            <a:r>
              <a:rPr lang="en-US" dirty="0"/>
              <a:t> = 0.1</a:t>
            </a:r>
          </a:p>
        </p:txBody>
      </p:sp>
      <p:sp>
        <p:nvSpPr>
          <p:cNvPr id="4" name="TextBox 3">
            <a:extLst>
              <a:ext uri="{FF2B5EF4-FFF2-40B4-BE49-F238E27FC236}">
                <a16:creationId xmlns:a16="http://schemas.microsoft.com/office/drawing/2014/main" id="{5C0A9008-AB46-129A-BCD5-47B0F71CF521}"/>
              </a:ext>
            </a:extLst>
          </p:cNvPr>
          <p:cNvSpPr txBox="1"/>
          <p:nvPr/>
        </p:nvSpPr>
        <p:spPr>
          <a:xfrm>
            <a:off x="-18585" y="6488668"/>
            <a:ext cx="657922" cy="369332"/>
          </a:xfrm>
          <a:prstGeom prst="rect">
            <a:avLst/>
          </a:prstGeom>
          <a:noFill/>
        </p:spPr>
        <p:txBody>
          <a:bodyPr wrap="square" rtlCol="0">
            <a:spAutoFit/>
          </a:bodyPr>
          <a:lstStyle/>
          <a:p>
            <a:r>
              <a:rPr lang="en-US" dirty="0"/>
              <a:t>18</a:t>
            </a:r>
          </a:p>
        </p:txBody>
      </p:sp>
    </p:spTree>
    <p:extLst>
      <p:ext uri="{BB962C8B-B14F-4D97-AF65-F5344CB8AC3E}">
        <p14:creationId xmlns:p14="http://schemas.microsoft.com/office/powerpoint/2010/main" val="2368773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5047DC-7F42-4AD5-79B9-8F6EA0778CB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BD38952-AE40-4709-F6E3-D0D508B2B80E}"/>
              </a:ext>
            </a:extLst>
          </p:cNvPr>
          <p:cNvPicPr>
            <a:picLocks noChangeAspect="1"/>
          </p:cNvPicPr>
          <p:nvPr/>
        </p:nvPicPr>
        <p:blipFill>
          <a:blip r:embed="rId3"/>
          <a:stretch>
            <a:fillRect/>
          </a:stretch>
        </p:blipFill>
        <p:spPr>
          <a:xfrm>
            <a:off x="6878443" y="1846729"/>
            <a:ext cx="2490572" cy="5011271"/>
          </a:xfrm>
          <a:prstGeom prst="rect">
            <a:avLst/>
          </a:prstGeom>
        </p:spPr>
      </p:pic>
      <p:pic>
        <p:nvPicPr>
          <p:cNvPr id="15" name="Picture 14">
            <a:extLst>
              <a:ext uri="{FF2B5EF4-FFF2-40B4-BE49-F238E27FC236}">
                <a16:creationId xmlns:a16="http://schemas.microsoft.com/office/drawing/2014/main" id="{CCBC9F6E-4CD5-EE76-9CE6-439F8337D627}"/>
              </a:ext>
            </a:extLst>
          </p:cNvPr>
          <p:cNvPicPr>
            <a:picLocks noChangeAspect="1"/>
          </p:cNvPicPr>
          <p:nvPr/>
        </p:nvPicPr>
        <p:blipFill>
          <a:blip r:embed="rId4"/>
          <a:stretch>
            <a:fillRect/>
          </a:stretch>
        </p:blipFill>
        <p:spPr>
          <a:xfrm>
            <a:off x="1074431" y="1938263"/>
            <a:ext cx="4367364" cy="4919737"/>
          </a:xfrm>
          <a:prstGeom prst="rect">
            <a:avLst/>
          </a:prstGeom>
        </p:spPr>
      </p:pic>
      <p:sp>
        <p:nvSpPr>
          <p:cNvPr id="2" name="Title 1">
            <a:extLst>
              <a:ext uri="{FF2B5EF4-FFF2-40B4-BE49-F238E27FC236}">
                <a16:creationId xmlns:a16="http://schemas.microsoft.com/office/drawing/2014/main" id="{AC13F1E7-2E5C-5427-AD5B-FA5BE735DCEA}"/>
              </a:ext>
            </a:extLst>
          </p:cNvPr>
          <p:cNvSpPr>
            <a:spLocks noGrp="1"/>
          </p:cNvSpPr>
          <p:nvPr>
            <p:ph type="title"/>
          </p:nvPr>
        </p:nvSpPr>
        <p:spPr>
          <a:xfrm>
            <a:off x="838200" y="593725"/>
            <a:ext cx="10754709" cy="1581722"/>
          </a:xfrm>
        </p:spPr>
        <p:txBody>
          <a:bodyPr>
            <a:normAutofit/>
          </a:bodyPr>
          <a:lstStyle/>
          <a:p>
            <a:r>
              <a:rPr lang="en-US" dirty="0"/>
              <a:t>Baseline distinction of combined </a:t>
            </a:r>
            <a:r>
              <a:rPr lang="en-US" dirty="0" err="1"/>
              <a:t>irAE</a:t>
            </a:r>
            <a:r>
              <a:rPr lang="en-US" dirty="0"/>
              <a:t> group using module of top 4 subsets unlikely due to chance</a:t>
            </a:r>
          </a:p>
        </p:txBody>
      </p:sp>
      <p:sp>
        <p:nvSpPr>
          <p:cNvPr id="5" name="TextBox 4">
            <a:extLst>
              <a:ext uri="{FF2B5EF4-FFF2-40B4-BE49-F238E27FC236}">
                <a16:creationId xmlns:a16="http://schemas.microsoft.com/office/drawing/2014/main" id="{B68EA5D5-BC4F-2513-3986-933FF4DC5F16}"/>
              </a:ext>
            </a:extLst>
          </p:cNvPr>
          <p:cNvSpPr txBox="1"/>
          <p:nvPr/>
        </p:nvSpPr>
        <p:spPr>
          <a:xfrm>
            <a:off x="310376" y="5802609"/>
            <a:ext cx="2586093" cy="646331"/>
          </a:xfrm>
          <a:prstGeom prst="rect">
            <a:avLst/>
          </a:prstGeom>
          <a:noFill/>
        </p:spPr>
        <p:txBody>
          <a:bodyPr wrap="none" rtlCol="0">
            <a:spAutoFit/>
          </a:bodyPr>
          <a:lstStyle/>
          <a:p>
            <a:r>
              <a:rPr lang="en-US" dirty="0"/>
              <a:t>bottom 4 subset module</a:t>
            </a:r>
          </a:p>
          <a:p>
            <a:r>
              <a:rPr lang="en-US" dirty="0" err="1"/>
              <a:t>n.s</a:t>
            </a:r>
            <a:r>
              <a:rPr lang="en-US" dirty="0"/>
              <a:t>. in PCs 1-3</a:t>
            </a:r>
          </a:p>
        </p:txBody>
      </p:sp>
      <p:sp>
        <p:nvSpPr>
          <p:cNvPr id="17" name="TextBox 16">
            <a:extLst>
              <a:ext uri="{FF2B5EF4-FFF2-40B4-BE49-F238E27FC236}">
                <a16:creationId xmlns:a16="http://schemas.microsoft.com/office/drawing/2014/main" id="{F7ACFF73-CEC9-AF64-B8B0-64C4E1E75218}"/>
              </a:ext>
            </a:extLst>
          </p:cNvPr>
          <p:cNvSpPr txBox="1"/>
          <p:nvPr/>
        </p:nvSpPr>
        <p:spPr>
          <a:xfrm>
            <a:off x="-18585" y="6488668"/>
            <a:ext cx="657922" cy="369332"/>
          </a:xfrm>
          <a:prstGeom prst="rect">
            <a:avLst/>
          </a:prstGeom>
          <a:noFill/>
        </p:spPr>
        <p:txBody>
          <a:bodyPr wrap="square" rtlCol="0">
            <a:spAutoFit/>
          </a:bodyPr>
          <a:lstStyle/>
          <a:p>
            <a:r>
              <a:rPr lang="en-US" dirty="0"/>
              <a:t>19</a:t>
            </a:r>
          </a:p>
        </p:txBody>
      </p:sp>
    </p:spTree>
    <p:extLst>
      <p:ext uri="{BB962C8B-B14F-4D97-AF65-F5344CB8AC3E}">
        <p14:creationId xmlns:p14="http://schemas.microsoft.com/office/powerpoint/2010/main" val="688972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21F8D95-5379-5DDA-F135-1A690381F6C0}"/>
              </a:ext>
            </a:extLst>
          </p:cNvPr>
          <p:cNvPicPr>
            <a:picLocks noChangeAspect="1"/>
          </p:cNvPicPr>
          <p:nvPr/>
        </p:nvPicPr>
        <p:blipFill>
          <a:blip r:embed="rId3"/>
          <a:stretch>
            <a:fillRect/>
          </a:stretch>
        </p:blipFill>
        <p:spPr>
          <a:xfrm>
            <a:off x="4908318" y="4938713"/>
            <a:ext cx="6821103" cy="1828407"/>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Acknowledgements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828406"/>
            <a:ext cx="10372725" cy="3667519"/>
          </a:xfrm>
        </p:spPr>
        <p:txBody>
          <a:bodyPr numCol="2">
            <a:normAutofit/>
          </a:bodyPr>
          <a:lstStyle/>
          <a:p>
            <a:r>
              <a:rPr lang="en-US" dirty="0"/>
              <a:t>Peter Linsley</a:t>
            </a:r>
          </a:p>
          <a:p>
            <a:r>
              <a:rPr lang="en-US" dirty="0"/>
              <a:t>Long lab/</a:t>
            </a:r>
            <a:r>
              <a:rPr lang="en-US" dirty="0" err="1"/>
              <a:t>HIPcore</a:t>
            </a:r>
            <a:endParaRPr lang="en-US" dirty="0"/>
          </a:p>
          <a:p>
            <a:pPr lvl="1"/>
            <a:r>
              <a:rPr lang="en-US" dirty="0"/>
              <a:t>Alice Long, Alice </a:t>
            </a:r>
            <a:r>
              <a:rPr lang="en-US" dirty="0" err="1"/>
              <a:t>Wiedeman</a:t>
            </a:r>
            <a:endParaRPr lang="en-US" dirty="0"/>
          </a:p>
          <a:p>
            <a:r>
              <a:rPr lang="en-US" dirty="0"/>
              <a:t>Holly </a:t>
            </a:r>
            <a:r>
              <a:rPr lang="en-US" dirty="0" err="1"/>
              <a:t>Akilesh</a:t>
            </a:r>
            <a:endParaRPr lang="en-US" dirty="0"/>
          </a:p>
          <a:p>
            <a:r>
              <a:rPr lang="en-US" dirty="0"/>
              <a:t>Buckner lab</a:t>
            </a:r>
          </a:p>
          <a:p>
            <a:pPr lvl="1"/>
            <a:r>
              <a:rPr lang="en-US" dirty="0"/>
              <a:t>Jane Buckner, Sylvia </a:t>
            </a:r>
            <a:r>
              <a:rPr lang="en-US" dirty="0" err="1"/>
              <a:t>Posso</a:t>
            </a:r>
            <a:r>
              <a:rPr lang="en-US" dirty="0"/>
              <a:t>,          Cliff Rims</a:t>
            </a:r>
          </a:p>
          <a:p>
            <a:r>
              <a:rPr lang="en-US" dirty="0"/>
              <a:t>Bernard Khor</a:t>
            </a:r>
          </a:p>
          <a:p>
            <a:r>
              <a:rPr lang="en-US" dirty="0"/>
              <a:t>Bioinformatics</a:t>
            </a:r>
          </a:p>
          <a:p>
            <a:pPr lvl="1"/>
            <a:r>
              <a:rPr lang="en-US" dirty="0"/>
              <a:t>Hannah </a:t>
            </a:r>
            <a:r>
              <a:rPr lang="en-US" dirty="0" err="1"/>
              <a:t>DeBerg</a:t>
            </a:r>
            <a:endParaRPr lang="en-US" dirty="0"/>
          </a:p>
          <a:p>
            <a:pPr lvl="1"/>
            <a:r>
              <a:rPr lang="en-US" dirty="0" err="1"/>
              <a:t>Basilin</a:t>
            </a:r>
            <a:r>
              <a:rPr lang="en-US" dirty="0"/>
              <a:t> Benson</a:t>
            </a:r>
          </a:p>
          <a:p>
            <a:pPr lvl="1"/>
            <a:r>
              <a:rPr lang="en-US" dirty="0"/>
              <a:t>Andrew </a:t>
            </a:r>
            <a:r>
              <a:rPr lang="en-US" dirty="0" err="1"/>
              <a:t>Koval</a:t>
            </a:r>
            <a:endParaRPr lang="en-US" dirty="0"/>
          </a:p>
          <a:p>
            <a:r>
              <a:rPr lang="en-US" dirty="0"/>
              <a:t>Clinical teams at VM, SCCA, &amp; the University of Texas</a:t>
            </a:r>
          </a:p>
        </p:txBody>
      </p:sp>
      <p:sp>
        <p:nvSpPr>
          <p:cNvPr id="5" name="TextBox 4">
            <a:extLst>
              <a:ext uri="{FF2B5EF4-FFF2-40B4-BE49-F238E27FC236}">
                <a16:creationId xmlns:a16="http://schemas.microsoft.com/office/drawing/2014/main" id="{DFF8A3D5-1B1B-8D51-5235-6108643A4690}"/>
              </a:ext>
            </a:extLst>
          </p:cNvPr>
          <p:cNvSpPr txBox="1"/>
          <p:nvPr/>
        </p:nvSpPr>
        <p:spPr>
          <a:xfrm>
            <a:off x="-18585" y="6488668"/>
            <a:ext cx="657922" cy="369332"/>
          </a:xfrm>
          <a:prstGeom prst="rect">
            <a:avLst/>
          </a:prstGeom>
          <a:noFill/>
        </p:spPr>
        <p:txBody>
          <a:bodyPr wrap="square" rtlCol="0">
            <a:spAutoFit/>
          </a:bodyPr>
          <a:lstStyle/>
          <a:p>
            <a:r>
              <a:rPr lang="en-US" dirty="0"/>
              <a:t>2</a:t>
            </a:r>
          </a:p>
        </p:txBody>
      </p:sp>
    </p:spTree>
    <p:extLst>
      <p:ext uri="{BB962C8B-B14F-4D97-AF65-F5344CB8AC3E}">
        <p14:creationId xmlns:p14="http://schemas.microsoft.com/office/powerpoint/2010/main" val="3448338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84751D-0A2D-7EDC-877E-6C7C575FC6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6A75BC-765B-2CC0-85E7-D580A066D63D}"/>
              </a:ext>
            </a:extLst>
          </p:cNvPr>
          <p:cNvSpPr>
            <a:spLocks noGrp="1"/>
          </p:cNvSpPr>
          <p:nvPr>
            <p:ph type="title"/>
          </p:nvPr>
        </p:nvSpPr>
        <p:spPr>
          <a:xfrm>
            <a:off x="838200" y="593725"/>
            <a:ext cx="10394481" cy="1325563"/>
          </a:xfrm>
        </p:spPr>
        <p:txBody>
          <a:bodyPr>
            <a:normAutofit/>
          </a:bodyPr>
          <a:lstStyle/>
          <a:p>
            <a:r>
              <a:rPr lang="en-US" dirty="0"/>
              <a:t>Alternative method for choosing important subsets when unable to use random forest model</a:t>
            </a:r>
          </a:p>
        </p:txBody>
      </p:sp>
      <p:sp>
        <p:nvSpPr>
          <p:cNvPr id="10" name="Content Placeholder 2">
            <a:extLst>
              <a:ext uri="{FF2B5EF4-FFF2-40B4-BE49-F238E27FC236}">
                <a16:creationId xmlns:a16="http://schemas.microsoft.com/office/drawing/2014/main" id="{B6982DB4-C400-8D51-11DC-7F3CFA836214}"/>
              </a:ext>
            </a:extLst>
          </p:cNvPr>
          <p:cNvSpPr>
            <a:spLocks noGrp="1"/>
          </p:cNvSpPr>
          <p:nvPr>
            <p:ph idx="1"/>
          </p:nvPr>
        </p:nvSpPr>
        <p:spPr>
          <a:xfrm>
            <a:off x="838200" y="1919288"/>
            <a:ext cx="10195560" cy="4847271"/>
          </a:xfrm>
        </p:spPr>
        <p:txBody>
          <a:bodyPr numCol="1">
            <a:normAutofit/>
          </a:bodyPr>
          <a:lstStyle/>
          <a:p>
            <a:pPr marL="514350" indent="-514350">
              <a:buFont typeface="+mj-lt"/>
              <a:buAutoNum type="arabicPeriod"/>
            </a:pPr>
            <a:r>
              <a:rPr lang="en-US" dirty="0"/>
              <a:t>For each subset, test for difference in baseline frequencies between specific </a:t>
            </a:r>
            <a:r>
              <a:rPr lang="en-US" dirty="0" err="1"/>
              <a:t>irAE</a:t>
            </a:r>
            <a:r>
              <a:rPr lang="en-US" dirty="0"/>
              <a:t> groups</a:t>
            </a:r>
          </a:p>
          <a:p>
            <a:pPr marL="514350" indent="-514350">
              <a:buFont typeface="+mj-lt"/>
              <a:buAutoNum type="arabicPeriod"/>
            </a:pPr>
            <a:r>
              <a:rPr lang="en-US" dirty="0"/>
              <a:t>Form a module from the top 4 subsets with the lowest p values</a:t>
            </a:r>
          </a:p>
          <a:p>
            <a:pPr marL="514350" indent="-514350">
              <a:buFont typeface="+mj-lt"/>
              <a:buAutoNum type="arabicPeriod"/>
            </a:pPr>
            <a:r>
              <a:rPr lang="en-US" dirty="0"/>
              <a:t>PCA only using subsets in the module</a:t>
            </a:r>
          </a:p>
        </p:txBody>
      </p:sp>
      <p:sp>
        <p:nvSpPr>
          <p:cNvPr id="4" name="TextBox 3">
            <a:extLst>
              <a:ext uri="{FF2B5EF4-FFF2-40B4-BE49-F238E27FC236}">
                <a16:creationId xmlns:a16="http://schemas.microsoft.com/office/drawing/2014/main" id="{44F97426-0B81-CFF0-DDCD-E15F16B52F59}"/>
              </a:ext>
            </a:extLst>
          </p:cNvPr>
          <p:cNvSpPr txBox="1"/>
          <p:nvPr/>
        </p:nvSpPr>
        <p:spPr>
          <a:xfrm>
            <a:off x="-18585" y="6488668"/>
            <a:ext cx="657922" cy="369332"/>
          </a:xfrm>
          <a:prstGeom prst="rect">
            <a:avLst/>
          </a:prstGeom>
          <a:noFill/>
        </p:spPr>
        <p:txBody>
          <a:bodyPr wrap="square" rtlCol="0">
            <a:spAutoFit/>
          </a:bodyPr>
          <a:lstStyle/>
          <a:p>
            <a:r>
              <a:rPr lang="en-US" dirty="0"/>
              <a:t>20</a:t>
            </a:r>
          </a:p>
        </p:txBody>
      </p:sp>
    </p:spTree>
    <p:extLst>
      <p:ext uri="{BB962C8B-B14F-4D97-AF65-F5344CB8AC3E}">
        <p14:creationId xmlns:p14="http://schemas.microsoft.com/office/powerpoint/2010/main" val="1233354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5E943F-8346-9556-6F4F-BBB5C03BDB11}"/>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71D2E291-66F9-F4E9-4138-7D6C680E7BD1}"/>
              </a:ext>
            </a:extLst>
          </p:cNvPr>
          <p:cNvGrpSpPr/>
          <p:nvPr/>
        </p:nvGrpSpPr>
        <p:grpSpPr>
          <a:xfrm>
            <a:off x="714021" y="1919288"/>
            <a:ext cx="9208911" cy="4601427"/>
            <a:chOff x="714021" y="1919288"/>
            <a:chExt cx="9208911" cy="4601427"/>
          </a:xfrm>
        </p:grpSpPr>
        <p:pic>
          <p:nvPicPr>
            <p:cNvPr id="10" name="Picture 9">
              <a:extLst>
                <a:ext uri="{FF2B5EF4-FFF2-40B4-BE49-F238E27FC236}">
                  <a16:creationId xmlns:a16="http://schemas.microsoft.com/office/drawing/2014/main" id="{90929655-9111-0220-2E5C-89D71518DB4D}"/>
                </a:ext>
              </a:extLst>
            </p:cNvPr>
            <p:cNvPicPr>
              <a:picLocks noChangeAspect="1"/>
            </p:cNvPicPr>
            <p:nvPr/>
          </p:nvPicPr>
          <p:blipFill>
            <a:blip r:embed="rId3"/>
            <a:stretch>
              <a:fillRect/>
            </a:stretch>
          </p:blipFill>
          <p:spPr>
            <a:xfrm>
              <a:off x="714021" y="1919288"/>
              <a:ext cx="9208911" cy="4601427"/>
            </a:xfrm>
            <a:prstGeom prst="rect">
              <a:avLst/>
            </a:prstGeom>
          </p:spPr>
        </p:pic>
        <p:cxnSp>
          <p:nvCxnSpPr>
            <p:cNvPr id="5" name="Straight Connector 4">
              <a:extLst>
                <a:ext uri="{FF2B5EF4-FFF2-40B4-BE49-F238E27FC236}">
                  <a16:creationId xmlns:a16="http://schemas.microsoft.com/office/drawing/2014/main" id="{871A2B1F-9005-10E8-57AA-9B794B90E550}"/>
                </a:ext>
              </a:extLst>
            </p:cNvPr>
            <p:cNvCxnSpPr>
              <a:cxnSpLocks/>
            </p:cNvCxnSpPr>
            <p:nvPr/>
          </p:nvCxnSpPr>
          <p:spPr>
            <a:xfrm>
              <a:off x="2211598" y="2222749"/>
              <a:ext cx="0" cy="4258424"/>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92DF7B8-760C-1827-5D2C-ADE981C30AF3}"/>
                </a:ext>
              </a:extLst>
            </p:cNvPr>
            <p:cNvCxnSpPr>
              <a:cxnSpLocks/>
            </p:cNvCxnSpPr>
            <p:nvPr/>
          </p:nvCxnSpPr>
          <p:spPr>
            <a:xfrm>
              <a:off x="4782411" y="2222749"/>
              <a:ext cx="0" cy="4258424"/>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7D2AC51-A50F-80DE-5699-2D3C797A94F7}"/>
              </a:ext>
            </a:extLst>
          </p:cNvPr>
          <p:cNvSpPr>
            <a:spLocks noGrp="1"/>
          </p:cNvSpPr>
          <p:nvPr>
            <p:ph type="title"/>
          </p:nvPr>
        </p:nvSpPr>
        <p:spPr>
          <a:xfrm>
            <a:off x="838200" y="593725"/>
            <a:ext cx="10394481" cy="1325563"/>
          </a:xfrm>
        </p:spPr>
        <p:txBody>
          <a:bodyPr>
            <a:normAutofit/>
          </a:bodyPr>
          <a:lstStyle/>
          <a:p>
            <a:r>
              <a:rPr lang="en-US" dirty="0"/>
              <a:t>Summary of baseline module analyses: several subsets may be more </a:t>
            </a:r>
            <a:r>
              <a:rPr lang="en-US" dirty="0" err="1"/>
              <a:t>irAE</a:t>
            </a:r>
            <a:r>
              <a:rPr lang="en-US" dirty="0"/>
              <a:t>-type-specific</a:t>
            </a:r>
          </a:p>
        </p:txBody>
      </p:sp>
      <p:sp>
        <p:nvSpPr>
          <p:cNvPr id="7" name="TextBox 6">
            <a:extLst>
              <a:ext uri="{FF2B5EF4-FFF2-40B4-BE49-F238E27FC236}">
                <a16:creationId xmlns:a16="http://schemas.microsoft.com/office/drawing/2014/main" id="{F0815B65-B2CE-00DD-BAE9-96732DD3EF20}"/>
              </a:ext>
            </a:extLst>
          </p:cNvPr>
          <p:cNvSpPr txBox="1"/>
          <p:nvPr/>
        </p:nvSpPr>
        <p:spPr>
          <a:xfrm>
            <a:off x="7694907" y="5634456"/>
            <a:ext cx="2669628" cy="923330"/>
          </a:xfrm>
          <a:prstGeom prst="rect">
            <a:avLst/>
          </a:prstGeom>
          <a:noFill/>
        </p:spPr>
        <p:txBody>
          <a:bodyPr wrap="square" rtlCol="0">
            <a:spAutoFit/>
          </a:bodyPr>
          <a:lstStyle/>
          <a:p>
            <a:r>
              <a:rPr lang="en-US" dirty="0"/>
              <a:t>Grey means NA (subset not in top module for that </a:t>
            </a:r>
            <a:r>
              <a:rPr lang="en-US" dirty="0" err="1"/>
              <a:t>irAE</a:t>
            </a:r>
            <a:r>
              <a:rPr lang="en-US" dirty="0"/>
              <a:t> group comparison)</a:t>
            </a:r>
          </a:p>
        </p:txBody>
      </p:sp>
      <p:sp>
        <p:nvSpPr>
          <p:cNvPr id="11" name="TextBox 10">
            <a:extLst>
              <a:ext uri="{FF2B5EF4-FFF2-40B4-BE49-F238E27FC236}">
                <a16:creationId xmlns:a16="http://schemas.microsoft.com/office/drawing/2014/main" id="{E621CF66-05DE-9E46-BA2E-B8587DDFD3AE}"/>
              </a:ext>
            </a:extLst>
          </p:cNvPr>
          <p:cNvSpPr txBox="1"/>
          <p:nvPr/>
        </p:nvSpPr>
        <p:spPr>
          <a:xfrm>
            <a:off x="-18585" y="6488668"/>
            <a:ext cx="657922" cy="369332"/>
          </a:xfrm>
          <a:prstGeom prst="rect">
            <a:avLst/>
          </a:prstGeom>
          <a:noFill/>
        </p:spPr>
        <p:txBody>
          <a:bodyPr wrap="square" rtlCol="0">
            <a:spAutoFit/>
          </a:bodyPr>
          <a:lstStyle/>
          <a:p>
            <a:r>
              <a:rPr lang="en-US" dirty="0"/>
              <a:t>21</a:t>
            </a:r>
          </a:p>
        </p:txBody>
      </p:sp>
      <p:sp>
        <p:nvSpPr>
          <p:cNvPr id="12" name="TextBox 11">
            <a:extLst>
              <a:ext uri="{FF2B5EF4-FFF2-40B4-BE49-F238E27FC236}">
                <a16:creationId xmlns:a16="http://schemas.microsoft.com/office/drawing/2014/main" id="{1FBA8668-C854-5FDF-3F27-DAD364FFFEF4}"/>
              </a:ext>
            </a:extLst>
          </p:cNvPr>
          <p:cNvSpPr txBox="1"/>
          <p:nvPr/>
        </p:nvSpPr>
        <p:spPr>
          <a:xfrm>
            <a:off x="7815600" y="2534980"/>
            <a:ext cx="417437" cy="369332"/>
          </a:xfrm>
          <a:prstGeom prst="rect">
            <a:avLst/>
          </a:prstGeom>
          <a:noFill/>
        </p:spPr>
        <p:txBody>
          <a:bodyPr wrap="square" rtlCol="0">
            <a:spAutoFit/>
          </a:bodyPr>
          <a:lstStyle/>
          <a:p>
            <a:r>
              <a:rPr lang="en-US" dirty="0"/>
              <a:t>*</a:t>
            </a:r>
          </a:p>
        </p:txBody>
      </p:sp>
      <p:sp>
        <p:nvSpPr>
          <p:cNvPr id="13" name="TextBox 12">
            <a:extLst>
              <a:ext uri="{FF2B5EF4-FFF2-40B4-BE49-F238E27FC236}">
                <a16:creationId xmlns:a16="http://schemas.microsoft.com/office/drawing/2014/main" id="{0B335833-ACDC-66E0-65D8-5BE32FFF4D38}"/>
              </a:ext>
            </a:extLst>
          </p:cNvPr>
          <p:cNvSpPr txBox="1"/>
          <p:nvPr/>
        </p:nvSpPr>
        <p:spPr>
          <a:xfrm>
            <a:off x="7008530" y="3038208"/>
            <a:ext cx="417437"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1580755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8314-5F0C-5525-EF3F-C2D81A81AD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8C9406-2162-74C7-42DE-6E76B45E3893}"/>
              </a:ext>
            </a:extLst>
          </p:cNvPr>
          <p:cNvSpPr>
            <a:spLocks noGrp="1"/>
          </p:cNvSpPr>
          <p:nvPr>
            <p:ph type="title"/>
          </p:nvPr>
        </p:nvSpPr>
        <p:spPr>
          <a:xfrm>
            <a:off x="838200" y="593725"/>
            <a:ext cx="9431955" cy="1620085"/>
          </a:xfrm>
        </p:spPr>
        <p:txBody>
          <a:bodyPr>
            <a:normAutofit/>
          </a:bodyPr>
          <a:lstStyle/>
          <a:p>
            <a:r>
              <a:rPr lang="en-US" dirty="0"/>
              <a:t>Main goals</a:t>
            </a:r>
          </a:p>
        </p:txBody>
      </p:sp>
      <p:sp>
        <p:nvSpPr>
          <p:cNvPr id="5" name="Content Placeholder 2">
            <a:extLst>
              <a:ext uri="{FF2B5EF4-FFF2-40B4-BE49-F238E27FC236}">
                <a16:creationId xmlns:a16="http://schemas.microsoft.com/office/drawing/2014/main" id="{2738D74E-6124-BEFD-B84F-2E2F4A2328FE}"/>
              </a:ext>
            </a:extLst>
          </p:cNvPr>
          <p:cNvSpPr>
            <a:spLocks noGrp="1"/>
          </p:cNvSpPr>
          <p:nvPr>
            <p:ph idx="1"/>
          </p:nvPr>
        </p:nvSpPr>
        <p:spPr>
          <a:xfrm>
            <a:off x="838200" y="1919289"/>
            <a:ext cx="9922844" cy="4623402"/>
          </a:xfrm>
        </p:spPr>
        <p:txBody>
          <a:bodyPr>
            <a:normAutofit/>
          </a:bodyPr>
          <a:lstStyle/>
          <a:p>
            <a:pPr marL="514350" indent="-514350">
              <a:buFont typeface="+mj-lt"/>
              <a:buAutoNum type="arabicPeriod"/>
            </a:pPr>
            <a:r>
              <a:rPr lang="en-US" dirty="0"/>
              <a:t>Identify immune cell biomarkers that predict </a:t>
            </a:r>
            <a:r>
              <a:rPr lang="en-US" dirty="0" err="1"/>
              <a:t>irAEs</a:t>
            </a:r>
            <a:r>
              <a:rPr lang="en-US" dirty="0"/>
              <a:t> and response to ICI</a:t>
            </a:r>
          </a:p>
          <a:p>
            <a:pPr marL="514350" indent="-514350">
              <a:buFont typeface="+mj-lt"/>
              <a:buAutoNum type="arabicPeriod"/>
            </a:pPr>
            <a:r>
              <a:rPr lang="en-US" b="1" dirty="0"/>
              <a:t>Determine how ICI alters immune cell landscape: what immune cell subsets change in </a:t>
            </a:r>
            <a:r>
              <a:rPr lang="en-US" b="1" dirty="0" err="1"/>
              <a:t>irAE</a:t>
            </a:r>
            <a:r>
              <a:rPr lang="en-US" b="1" dirty="0"/>
              <a:t> group-specific manner over ICI?</a:t>
            </a:r>
          </a:p>
        </p:txBody>
      </p:sp>
      <p:sp>
        <p:nvSpPr>
          <p:cNvPr id="3" name="TextBox 2">
            <a:extLst>
              <a:ext uri="{FF2B5EF4-FFF2-40B4-BE49-F238E27FC236}">
                <a16:creationId xmlns:a16="http://schemas.microsoft.com/office/drawing/2014/main" id="{5F9493AB-A040-811E-20A5-F887B0054E31}"/>
              </a:ext>
            </a:extLst>
          </p:cNvPr>
          <p:cNvSpPr txBox="1"/>
          <p:nvPr/>
        </p:nvSpPr>
        <p:spPr>
          <a:xfrm>
            <a:off x="-18585" y="6488668"/>
            <a:ext cx="657922" cy="369332"/>
          </a:xfrm>
          <a:prstGeom prst="rect">
            <a:avLst/>
          </a:prstGeom>
          <a:noFill/>
        </p:spPr>
        <p:txBody>
          <a:bodyPr wrap="square" rtlCol="0">
            <a:spAutoFit/>
          </a:bodyPr>
          <a:lstStyle/>
          <a:p>
            <a:r>
              <a:rPr lang="en-US" dirty="0"/>
              <a:t>22</a:t>
            </a:r>
          </a:p>
        </p:txBody>
      </p:sp>
    </p:spTree>
    <p:extLst>
      <p:ext uri="{BB962C8B-B14F-4D97-AF65-F5344CB8AC3E}">
        <p14:creationId xmlns:p14="http://schemas.microsoft.com/office/powerpoint/2010/main" val="14205694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328E4-F67B-9840-07C3-600FEFC7C1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7E74E6-163E-865D-145A-09E7E380750E}"/>
              </a:ext>
            </a:extLst>
          </p:cNvPr>
          <p:cNvSpPr>
            <a:spLocks noGrp="1"/>
          </p:cNvSpPr>
          <p:nvPr>
            <p:ph type="title"/>
          </p:nvPr>
        </p:nvSpPr>
        <p:spPr>
          <a:xfrm>
            <a:off x="838200" y="593725"/>
            <a:ext cx="10394481" cy="1325563"/>
          </a:xfrm>
        </p:spPr>
        <p:txBody>
          <a:bodyPr>
            <a:normAutofit/>
          </a:bodyPr>
          <a:lstStyle/>
          <a:p>
            <a:r>
              <a:rPr lang="en-US" dirty="0"/>
              <a:t>Identifying which immune cell subsets change over ICI in </a:t>
            </a:r>
            <a:r>
              <a:rPr lang="en-US" dirty="0" err="1"/>
              <a:t>irAE</a:t>
            </a:r>
            <a:r>
              <a:rPr lang="en-US" dirty="0"/>
              <a:t> group-specific manner</a:t>
            </a:r>
          </a:p>
        </p:txBody>
      </p:sp>
      <p:sp>
        <p:nvSpPr>
          <p:cNvPr id="5" name="Content Placeholder 2">
            <a:extLst>
              <a:ext uri="{FF2B5EF4-FFF2-40B4-BE49-F238E27FC236}">
                <a16:creationId xmlns:a16="http://schemas.microsoft.com/office/drawing/2014/main" id="{66ADC5F5-7657-8DAC-5BA7-BB544F7CF5EC}"/>
              </a:ext>
            </a:extLst>
          </p:cNvPr>
          <p:cNvSpPr>
            <a:spLocks noGrp="1"/>
          </p:cNvSpPr>
          <p:nvPr>
            <p:ph idx="1"/>
          </p:nvPr>
        </p:nvSpPr>
        <p:spPr>
          <a:xfrm>
            <a:off x="838200" y="1919289"/>
            <a:ext cx="10124440" cy="4623402"/>
          </a:xfrm>
        </p:spPr>
        <p:txBody>
          <a:bodyPr>
            <a:normAutofit lnSpcReduction="10000"/>
          </a:bodyPr>
          <a:lstStyle/>
          <a:p>
            <a:pPr marL="514350" indent="-514350">
              <a:buFont typeface="+mj-lt"/>
              <a:buAutoNum type="arabicPeriod"/>
            </a:pPr>
            <a:r>
              <a:rPr lang="en-US" dirty="0"/>
              <a:t>Remove PD1</a:t>
            </a:r>
            <a:r>
              <a:rPr lang="en-US" baseline="30000" dirty="0"/>
              <a:t>+</a:t>
            </a:r>
            <a:r>
              <a:rPr lang="en-US" dirty="0"/>
              <a:t> subsets (detection blocked by anti-PD-1 therapeutic Abs)</a:t>
            </a:r>
          </a:p>
          <a:p>
            <a:pPr marL="514350" indent="-514350">
              <a:buFont typeface="+mj-lt"/>
              <a:buAutoNum type="arabicPeriod"/>
            </a:pPr>
            <a:r>
              <a:rPr lang="en-US" dirty="0"/>
              <a:t>For each subset</a:t>
            </a:r>
          </a:p>
          <a:p>
            <a:pPr marL="971550" lvl="1" indent="-514350">
              <a:buFont typeface="+mj-lt"/>
              <a:buAutoNum type="alphaLcParenR"/>
            </a:pPr>
            <a:r>
              <a:rPr lang="en-US" dirty="0"/>
              <a:t>Model relationship between subset frequency and time on ICI with or without an interaction between </a:t>
            </a:r>
            <a:r>
              <a:rPr lang="en-US" dirty="0" err="1"/>
              <a:t>irAE</a:t>
            </a:r>
            <a:r>
              <a:rPr lang="en-US" dirty="0"/>
              <a:t> group and time (bolded)</a:t>
            </a:r>
          </a:p>
          <a:p>
            <a:pPr marL="971550" lvl="1" indent="-514350">
              <a:buFont typeface="+mj-lt"/>
              <a:buAutoNum type="alphaLcParenR"/>
            </a:pPr>
            <a:endParaRPr lang="en-US" dirty="0"/>
          </a:p>
          <a:p>
            <a:pPr marL="971550" lvl="1" indent="-514350">
              <a:buFont typeface="+mj-lt"/>
              <a:buAutoNum type="alphaLcParenR"/>
            </a:pPr>
            <a:endParaRPr lang="en-US" dirty="0"/>
          </a:p>
          <a:p>
            <a:pPr marL="971550" lvl="1" indent="-514350">
              <a:buFont typeface="+mj-lt"/>
              <a:buAutoNum type="alphaLcParenR"/>
            </a:pPr>
            <a:endParaRPr lang="en-US" dirty="0"/>
          </a:p>
          <a:p>
            <a:pPr marL="971550" lvl="1" indent="-514350">
              <a:buFont typeface="+mj-lt"/>
              <a:buAutoNum type="alphaLcParenR"/>
            </a:pPr>
            <a:r>
              <a:rPr lang="en-US" dirty="0"/>
              <a:t>Test if including interaction term improves model fit (ANOVA)</a:t>
            </a:r>
          </a:p>
          <a:p>
            <a:pPr marL="1428750" lvl="2" indent="-514350">
              <a:buFont typeface="+mj-lt"/>
              <a:buAutoNum type="romanUcPeriod"/>
            </a:pPr>
            <a:r>
              <a:rPr lang="en-US" dirty="0"/>
              <a:t>Null hypothesis: model without interaction term fits data as well as model with interaction term</a:t>
            </a:r>
          </a:p>
          <a:p>
            <a:pPr marL="1428750" lvl="2" indent="-514350">
              <a:buFont typeface="+mj-lt"/>
              <a:buAutoNum type="romanUcPeriod"/>
            </a:pPr>
            <a:r>
              <a:rPr lang="en-US" dirty="0"/>
              <a:t>Alternative hypothesis: model with interaction term fits data significantly better (suggesting effect of time on ICI on subset frequency differs between </a:t>
            </a:r>
            <a:r>
              <a:rPr lang="en-US" dirty="0" err="1"/>
              <a:t>irAE</a:t>
            </a:r>
            <a:r>
              <a:rPr lang="en-US" dirty="0"/>
              <a:t> groups)</a:t>
            </a:r>
          </a:p>
        </p:txBody>
      </p:sp>
      <p:sp>
        <p:nvSpPr>
          <p:cNvPr id="6" name="TextBox 5">
            <a:extLst>
              <a:ext uri="{FF2B5EF4-FFF2-40B4-BE49-F238E27FC236}">
                <a16:creationId xmlns:a16="http://schemas.microsoft.com/office/drawing/2014/main" id="{C518A142-6D29-EDB6-0735-BBF7D4BA432E}"/>
              </a:ext>
            </a:extLst>
          </p:cNvPr>
          <p:cNvSpPr txBox="1"/>
          <p:nvPr/>
        </p:nvSpPr>
        <p:spPr>
          <a:xfrm>
            <a:off x="2187819" y="3856328"/>
            <a:ext cx="10618971" cy="923330"/>
          </a:xfrm>
          <a:prstGeom prst="rect">
            <a:avLst/>
          </a:prstGeom>
          <a:noFill/>
        </p:spPr>
        <p:txBody>
          <a:bodyPr wrap="square">
            <a:spAutoFit/>
          </a:bodyPr>
          <a:lstStyle/>
          <a:p>
            <a:r>
              <a:rPr lang="en-US" dirty="0"/>
              <a:t>model &lt;- gam(frequency ~ </a:t>
            </a:r>
            <a:r>
              <a:rPr lang="en-US" dirty="0" err="1"/>
              <a:t>irae_group</a:t>
            </a:r>
            <a:r>
              <a:rPr lang="en-US" dirty="0"/>
              <a:t> + </a:t>
            </a:r>
          </a:p>
          <a:p>
            <a:r>
              <a:rPr lang="en-US" dirty="0"/>
              <a:t>                                 s(</a:t>
            </a:r>
            <a:r>
              <a:rPr lang="en-US" dirty="0" err="1"/>
              <a:t>time_on_ICI</a:t>
            </a:r>
            <a:r>
              <a:rPr lang="en-US" dirty="0"/>
              <a:t>, k = 5, bs = "</a:t>
            </a:r>
            <a:r>
              <a:rPr lang="en-US" dirty="0" err="1"/>
              <a:t>cr</a:t>
            </a:r>
            <a:r>
              <a:rPr lang="en-US" dirty="0"/>
              <a:t>"</a:t>
            </a:r>
            <a:r>
              <a:rPr lang="en-US" b="1" i="1" dirty="0"/>
              <a:t>, by = </a:t>
            </a:r>
            <a:r>
              <a:rPr lang="en-US" b="1" i="1" dirty="0" err="1"/>
              <a:t>irae_group</a:t>
            </a:r>
            <a:r>
              <a:rPr lang="en-US" dirty="0"/>
              <a:t>) + </a:t>
            </a:r>
          </a:p>
          <a:p>
            <a:r>
              <a:rPr lang="en-US" dirty="0"/>
              <a:t>                                 s(</a:t>
            </a:r>
            <a:r>
              <a:rPr lang="en-US" dirty="0" err="1"/>
              <a:t>patient_id</a:t>
            </a:r>
            <a:r>
              <a:rPr lang="en-US" dirty="0"/>
              <a:t>, bs = "re"), data = data, method = 'REML')</a:t>
            </a:r>
          </a:p>
        </p:txBody>
      </p:sp>
      <p:sp>
        <p:nvSpPr>
          <p:cNvPr id="3" name="TextBox 2">
            <a:extLst>
              <a:ext uri="{FF2B5EF4-FFF2-40B4-BE49-F238E27FC236}">
                <a16:creationId xmlns:a16="http://schemas.microsoft.com/office/drawing/2014/main" id="{D074D41B-9623-FB43-8B99-81AB568DE45A}"/>
              </a:ext>
            </a:extLst>
          </p:cNvPr>
          <p:cNvSpPr txBox="1"/>
          <p:nvPr/>
        </p:nvSpPr>
        <p:spPr>
          <a:xfrm>
            <a:off x="-18585" y="6488668"/>
            <a:ext cx="657922" cy="369332"/>
          </a:xfrm>
          <a:prstGeom prst="rect">
            <a:avLst/>
          </a:prstGeom>
          <a:noFill/>
        </p:spPr>
        <p:txBody>
          <a:bodyPr wrap="square" rtlCol="0">
            <a:spAutoFit/>
          </a:bodyPr>
          <a:lstStyle/>
          <a:p>
            <a:r>
              <a:rPr lang="en-US" dirty="0"/>
              <a:t>23</a:t>
            </a:r>
          </a:p>
        </p:txBody>
      </p:sp>
    </p:spTree>
    <p:extLst>
      <p:ext uri="{BB962C8B-B14F-4D97-AF65-F5344CB8AC3E}">
        <p14:creationId xmlns:p14="http://schemas.microsoft.com/office/powerpoint/2010/main" val="2445467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CF64A-5126-DB20-C3B5-FEBB940A3598}"/>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AE0B23EC-775F-863B-4166-444A8524219B}"/>
              </a:ext>
            </a:extLst>
          </p:cNvPr>
          <p:cNvPicPr>
            <a:picLocks noChangeAspect="1"/>
          </p:cNvPicPr>
          <p:nvPr/>
        </p:nvPicPr>
        <p:blipFill>
          <a:blip r:embed="rId3"/>
          <a:stretch>
            <a:fillRect/>
          </a:stretch>
        </p:blipFill>
        <p:spPr>
          <a:xfrm>
            <a:off x="0" y="2540406"/>
            <a:ext cx="12191999" cy="3171151"/>
          </a:xfrm>
          <a:prstGeom prst="rect">
            <a:avLst/>
          </a:prstGeom>
        </p:spPr>
      </p:pic>
      <p:sp>
        <p:nvSpPr>
          <p:cNvPr id="2" name="Title 1">
            <a:extLst>
              <a:ext uri="{FF2B5EF4-FFF2-40B4-BE49-F238E27FC236}">
                <a16:creationId xmlns:a16="http://schemas.microsoft.com/office/drawing/2014/main" id="{8A44E0CD-4AE3-BDE8-6C24-964F11064380}"/>
              </a:ext>
            </a:extLst>
          </p:cNvPr>
          <p:cNvSpPr>
            <a:spLocks noGrp="1"/>
          </p:cNvSpPr>
          <p:nvPr>
            <p:ph type="title"/>
          </p:nvPr>
        </p:nvSpPr>
        <p:spPr>
          <a:xfrm>
            <a:off x="838200" y="593725"/>
            <a:ext cx="10394481" cy="1325563"/>
          </a:xfrm>
        </p:spPr>
        <p:txBody>
          <a:bodyPr>
            <a:normAutofit/>
          </a:bodyPr>
          <a:lstStyle/>
          <a:p>
            <a:r>
              <a:rPr lang="en-US" dirty="0"/>
              <a:t>Frequency of CD56</a:t>
            </a:r>
            <a:r>
              <a:rPr lang="en-US" baseline="30000" dirty="0"/>
              <a:t>bright</a:t>
            </a:r>
            <a:r>
              <a:rPr lang="en-US" dirty="0"/>
              <a:t> of NK cells decreases early with ICI in combined and skin </a:t>
            </a:r>
            <a:r>
              <a:rPr lang="en-US" dirty="0" err="1"/>
              <a:t>irAE</a:t>
            </a:r>
            <a:r>
              <a:rPr lang="en-US" dirty="0"/>
              <a:t> groups</a:t>
            </a:r>
          </a:p>
        </p:txBody>
      </p:sp>
      <p:sp>
        <p:nvSpPr>
          <p:cNvPr id="12" name="TextBox 11">
            <a:extLst>
              <a:ext uri="{FF2B5EF4-FFF2-40B4-BE49-F238E27FC236}">
                <a16:creationId xmlns:a16="http://schemas.microsoft.com/office/drawing/2014/main" id="{1D6FD041-D2B0-B73D-148A-79FFF79B3D68}"/>
              </a:ext>
            </a:extLst>
          </p:cNvPr>
          <p:cNvSpPr txBox="1"/>
          <p:nvPr/>
        </p:nvSpPr>
        <p:spPr>
          <a:xfrm>
            <a:off x="3146153" y="6488668"/>
            <a:ext cx="2949846" cy="369332"/>
          </a:xfrm>
          <a:prstGeom prst="rect">
            <a:avLst/>
          </a:prstGeom>
          <a:noFill/>
        </p:spPr>
        <p:txBody>
          <a:bodyPr wrap="none" rtlCol="0">
            <a:spAutoFit/>
          </a:bodyPr>
          <a:lstStyle/>
          <a:p>
            <a:r>
              <a:rPr lang="en-US" dirty="0"/>
              <a:t>**: </a:t>
            </a:r>
            <a:r>
              <a:rPr lang="en-US" dirty="0" err="1"/>
              <a:t>padj</a:t>
            </a:r>
            <a:r>
              <a:rPr lang="en-US" dirty="0"/>
              <a:t> &lt; 0.01, *: </a:t>
            </a:r>
            <a:r>
              <a:rPr lang="en-US" dirty="0" err="1"/>
              <a:t>padj</a:t>
            </a:r>
            <a:r>
              <a:rPr lang="en-US" dirty="0"/>
              <a:t> &lt; 0.05</a:t>
            </a:r>
          </a:p>
        </p:txBody>
      </p:sp>
      <p:sp>
        <p:nvSpPr>
          <p:cNvPr id="7" name="TextBox 6">
            <a:extLst>
              <a:ext uri="{FF2B5EF4-FFF2-40B4-BE49-F238E27FC236}">
                <a16:creationId xmlns:a16="http://schemas.microsoft.com/office/drawing/2014/main" id="{580CE194-D7F0-91AC-0168-B13DAE11DA33}"/>
              </a:ext>
            </a:extLst>
          </p:cNvPr>
          <p:cNvSpPr txBox="1"/>
          <p:nvPr/>
        </p:nvSpPr>
        <p:spPr>
          <a:xfrm>
            <a:off x="1814581" y="3202294"/>
            <a:ext cx="1149300" cy="369332"/>
          </a:xfrm>
          <a:prstGeom prst="rect">
            <a:avLst/>
          </a:prstGeom>
          <a:noFill/>
        </p:spPr>
        <p:txBody>
          <a:bodyPr wrap="square">
            <a:spAutoFit/>
          </a:bodyPr>
          <a:lstStyle/>
          <a:p>
            <a:r>
              <a:rPr lang="en-US" dirty="0"/>
              <a:t>**</a:t>
            </a:r>
          </a:p>
        </p:txBody>
      </p:sp>
      <p:sp>
        <p:nvSpPr>
          <p:cNvPr id="8" name="TextBox 7">
            <a:extLst>
              <a:ext uri="{FF2B5EF4-FFF2-40B4-BE49-F238E27FC236}">
                <a16:creationId xmlns:a16="http://schemas.microsoft.com/office/drawing/2014/main" id="{FD0D885F-6C44-18D6-A64E-718C4A48A432}"/>
              </a:ext>
            </a:extLst>
          </p:cNvPr>
          <p:cNvSpPr txBox="1"/>
          <p:nvPr/>
        </p:nvSpPr>
        <p:spPr>
          <a:xfrm>
            <a:off x="7966879" y="3202294"/>
            <a:ext cx="1149300" cy="369332"/>
          </a:xfrm>
          <a:prstGeom prst="rect">
            <a:avLst/>
          </a:prstGeom>
          <a:noFill/>
        </p:spPr>
        <p:txBody>
          <a:bodyPr wrap="square">
            <a:spAutoFit/>
          </a:bodyPr>
          <a:lstStyle/>
          <a:p>
            <a:r>
              <a:rPr lang="en-US" dirty="0"/>
              <a:t>*</a:t>
            </a:r>
          </a:p>
        </p:txBody>
      </p:sp>
      <p:sp>
        <p:nvSpPr>
          <p:cNvPr id="3" name="TextBox 2">
            <a:extLst>
              <a:ext uri="{FF2B5EF4-FFF2-40B4-BE49-F238E27FC236}">
                <a16:creationId xmlns:a16="http://schemas.microsoft.com/office/drawing/2014/main" id="{A366869B-655D-FB8E-B77D-C93F8EE31B2A}"/>
              </a:ext>
            </a:extLst>
          </p:cNvPr>
          <p:cNvSpPr txBox="1"/>
          <p:nvPr/>
        </p:nvSpPr>
        <p:spPr>
          <a:xfrm>
            <a:off x="-18585" y="6488668"/>
            <a:ext cx="657922" cy="369332"/>
          </a:xfrm>
          <a:prstGeom prst="rect">
            <a:avLst/>
          </a:prstGeom>
          <a:noFill/>
        </p:spPr>
        <p:txBody>
          <a:bodyPr wrap="square" rtlCol="0">
            <a:spAutoFit/>
          </a:bodyPr>
          <a:lstStyle/>
          <a:p>
            <a:r>
              <a:rPr lang="en-US" dirty="0"/>
              <a:t>24</a:t>
            </a:r>
          </a:p>
        </p:txBody>
      </p:sp>
      <p:sp>
        <p:nvSpPr>
          <p:cNvPr id="10" name="TextBox 9">
            <a:extLst>
              <a:ext uri="{FF2B5EF4-FFF2-40B4-BE49-F238E27FC236}">
                <a16:creationId xmlns:a16="http://schemas.microsoft.com/office/drawing/2014/main" id="{4D18F02C-913F-1A36-2340-12A125776D5D}"/>
              </a:ext>
            </a:extLst>
          </p:cNvPr>
          <p:cNvSpPr txBox="1"/>
          <p:nvPr/>
        </p:nvSpPr>
        <p:spPr>
          <a:xfrm>
            <a:off x="3802091" y="3202294"/>
            <a:ext cx="1149300" cy="369332"/>
          </a:xfrm>
          <a:prstGeom prst="rect">
            <a:avLst/>
          </a:prstGeom>
          <a:noFill/>
        </p:spPr>
        <p:txBody>
          <a:bodyPr wrap="square">
            <a:spAutoFit/>
          </a:bodyPr>
          <a:lstStyle/>
          <a:p>
            <a:r>
              <a:rPr lang="en-US" dirty="0" err="1"/>
              <a:t>n.s</a:t>
            </a:r>
            <a:r>
              <a:rPr lang="en-US" dirty="0"/>
              <a:t>.</a:t>
            </a:r>
          </a:p>
        </p:txBody>
      </p:sp>
      <p:sp>
        <p:nvSpPr>
          <p:cNvPr id="11" name="TextBox 10">
            <a:extLst>
              <a:ext uri="{FF2B5EF4-FFF2-40B4-BE49-F238E27FC236}">
                <a16:creationId xmlns:a16="http://schemas.microsoft.com/office/drawing/2014/main" id="{C52716A6-82BB-6B6E-20AD-8FCBB2FF5EDC}"/>
              </a:ext>
            </a:extLst>
          </p:cNvPr>
          <p:cNvSpPr txBox="1"/>
          <p:nvPr/>
        </p:nvSpPr>
        <p:spPr>
          <a:xfrm>
            <a:off x="5831641" y="3202294"/>
            <a:ext cx="1149300" cy="369332"/>
          </a:xfrm>
          <a:prstGeom prst="rect">
            <a:avLst/>
          </a:prstGeom>
          <a:noFill/>
        </p:spPr>
        <p:txBody>
          <a:bodyPr wrap="square">
            <a:spAutoFit/>
          </a:bodyPr>
          <a:lstStyle/>
          <a:p>
            <a:r>
              <a:rPr lang="en-US" dirty="0" err="1"/>
              <a:t>n.s</a:t>
            </a:r>
            <a:r>
              <a:rPr lang="en-US" dirty="0"/>
              <a:t>.</a:t>
            </a:r>
          </a:p>
        </p:txBody>
      </p:sp>
      <p:sp>
        <p:nvSpPr>
          <p:cNvPr id="13" name="TextBox 12">
            <a:extLst>
              <a:ext uri="{FF2B5EF4-FFF2-40B4-BE49-F238E27FC236}">
                <a16:creationId xmlns:a16="http://schemas.microsoft.com/office/drawing/2014/main" id="{76F0CCF8-BE77-AFD3-8955-3852382F7725}"/>
              </a:ext>
            </a:extLst>
          </p:cNvPr>
          <p:cNvSpPr txBox="1"/>
          <p:nvPr/>
        </p:nvSpPr>
        <p:spPr>
          <a:xfrm>
            <a:off x="9883379" y="3202294"/>
            <a:ext cx="1149300" cy="369332"/>
          </a:xfrm>
          <a:prstGeom prst="rect">
            <a:avLst/>
          </a:prstGeom>
          <a:noFill/>
        </p:spPr>
        <p:txBody>
          <a:bodyPr wrap="square">
            <a:spAutoFit/>
          </a:bodyPr>
          <a:lstStyle/>
          <a:p>
            <a:r>
              <a:rPr lang="en-US" dirty="0" err="1"/>
              <a:t>n.s</a:t>
            </a:r>
            <a:r>
              <a:rPr lang="en-US" dirty="0"/>
              <a:t>.</a:t>
            </a:r>
          </a:p>
        </p:txBody>
      </p:sp>
      <p:sp>
        <p:nvSpPr>
          <p:cNvPr id="5" name="TextBox 4">
            <a:extLst>
              <a:ext uri="{FF2B5EF4-FFF2-40B4-BE49-F238E27FC236}">
                <a16:creationId xmlns:a16="http://schemas.microsoft.com/office/drawing/2014/main" id="{CA27C693-7FC8-BFE4-076D-3CBAD69BAC36}"/>
              </a:ext>
            </a:extLst>
          </p:cNvPr>
          <p:cNvSpPr txBox="1"/>
          <p:nvPr/>
        </p:nvSpPr>
        <p:spPr>
          <a:xfrm>
            <a:off x="6363565" y="5934670"/>
            <a:ext cx="5876529" cy="923330"/>
          </a:xfrm>
          <a:prstGeom prst="rect">
            <a:avLst/>
          </a:prstGeom>
          <a:noFill/>
        </p:spPr>
        <p:txBody>
          <a:bodyPr wrap="square">
            <a:spAutoFit/>
          </a:bodyPr>
          <a:lstStyle/>
          <a:p>
            <a:r>
              <a:rPr lang="en-US" dirty="0"/>
              <a:t>CD56</a:t>
            </a:r>
            <a:r>
              <a:rPr lang="en-US" baseline="30000" dirty="0"/>
              <a:t>bright</a:t>
            </a:r>
            <a:r>
              <a:rPr lang="en-US" dirty="0"/>
              <a:t> NK of non-granulocyte frequency lower in periphery in severe </a:t>
            </a:r>
            <a:r>
              <a:rPr lang="en-US" dirty="0" err="1"/>
              <a:t>irAE</a:t>
            </a:r>
            <a:r>
              <a:rPr lang="en-US" dirty="0"/>
              <a:t> patients at time of </a:t>
            </a:r>
            <a:r>
              <a:rPr lang="en-US" dirty="0" err="1"/>
              <a:t>irAE</a:t>
            </a:r>
            <a:r>
              <a:rPr lang="en-US" dirty="0"/>
              <a:t> (</a:t>
            </a:r>
            <a:r>
              <a:rPr lang="en-US" dirty="0" err="1"/>
              <a:t>Kovacsovics-Bankowski</a:t>
            </a:r>
            <a:r>
              <a:rPr lang="en-US" dirty="0"/>
              <a:t> et al. </a:t>
            </a:r>
            <a:r>
              <a:rPr lang="en-US" i="1" dirty="0"/>
              <a:t>J </a:t>
            </a:r>
            <a:r>
              <a:rPr lang="en-US" i="1" dirty="0" err="1"/>
              <a:t>Immunother</a:t>
            </a:r>
            <a:r>
              <a:rPr lang="en-US" i="1" dirty="0"/>
              <a:t> Cancer</a:t>
            </a:r>
            <a:r>
              <a:rPr lang="en-US" dirty="0"/>
              <a:t>. 2024)</a:t>
            </a:r>
          </a:p>
        </p:txBody>
      </p:sp>
    </p:spTree>
    <p:extLst>
      <p:ext uri="{BB962C8B-B14F-4D97-AF65-F5344CB8AC3E}">
        <p14:creationId xmlns:p14="http://schemas.microsoft.com/office/powerpoint/2010/main" val="3150660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E1F00-B888-2BB6-2C71-14E5AA7675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6DF0C8-B4D5-2CC8-5E88-67F8184F1593}"/>
              </a:ext>
            </a:extLst>
          </p:cNvPr>
          <p:cNvSpPr>
            <a:spLocks noGrp="1"/>
          </p:cNvSpPr>
          <p:nvPr>
            <p:ph type="title"/>
          </p:nvPr>
        </p:nvSpPr>
        <p:spPr>
          <a:xfrm>
            <a:off x="838200" y="593725"/>
            <a:ext cx="10515600" cy="1325563"/>
          </a:xfrm>
        </p:spPr>
        <p:txBody>
          <a:bodyPr>
            <a:normAutofit/>
          </a:bodyPr>
          <a:lstStyle/>
          <a:p>
            <a:r>
              <a:rPr lang="en-US" dirty="0"/>
              <a:t>Summary</a:t>
            </a:r>
          </a:p>
        </p:txBody>
      </p:sp>
      <p:sp>
        <p:nvSpPr>
          <p:cNvPr id="3" name="Content Placeholder 2">
            <a:extLst>
              <a:ext uri="{FF2B5EF4-FFF2-40B4-BE49-F238E27FC236}">
                <a16:creationId xmlns:a16="http://schemas.microsoft.com/office/drawing/2014/main" id="{DE61B51E-B2B5-4960-3669-8C22EA76A0C1}"/>
              </a:ext>
            </a:extLst>
          </p:cNvPr>
          <p:cNvSpPr>
            <a:spLocks noGrp="1"/>
          </p:cNvSpPr>
          <p:nvPr>
            <p:ph idx="1"/>
          </p:nvPr>
        </p:nvSpPr>
        <p:spPr>
          <a:xfrm>
            <a:off x="838200" y="1919289"/>
            <a:ext cx="10515600" cy="4623402"/>
          </a:xfrm>
        </p:spPr>
        <p:txBody>
          <a:bodyPr>
            <a:normAutofit/>
          </a:bodyPr>
          <a:lstStyle/>
          <a:p>
            <a:pPr marL="514350" indent="-514350">
              <a:buFont typeface="+mj-lt"/>
              <a:buAutoNum type="arabicPeriod"/>
            </a:pPr>
            <a:r>
              <a:rPr lang="en-US" dirty="0"/>
              <a:t>At baseline, a few subsets differ between those developing and not developing pneumonitis; multiple subsets needed to distinguish combined and other </a:t>
            </a:r>
            <a:r>
              <a:rPr lang="en-US" dirty="0" err="1"/>
              <a:t>irAE</a:t>
            </a:r>
            <a:r>
              <a:rPr lang="en-US" dirty="0"/>
              <a:t> types</a:t>
            </a:r>
          </a:p>
          <a:p>
            <a:pPr marL="514350" indent="-514350">
              <a:buFont typeface="+mj-lt"/>
              <a:buAutoNum type="arabicPeriod"/>
            </a:pPr>
            <a:r>
              <a:rPr lang="en-US" dirty="0"/>
              <a:t>Early on ICI, the frequency of CD56</a:t>
            </a:r>
            <a:r>
              <a:rPr lang="en-US" baseline="30000" dirty="0"/>
              <a:t>bright</a:t>
            </a:r>
            <a:r>
              <a:rPr lang="en-US" dirty="0"/>
              <a:t> of NK cells decreases in many </a:t>
            </a:r>
            <a:r>
              <a:rPr lang="en-US" dirty="0" err="1"/>
              <a:t>irAE</a:t>
            </a:r>
            <a:r>
              <a:rPr lang="en-US" dirty="0"/>
              <a:t> patients</a:t>
            </a:r>
          </a:p>
          <a:p>
            <a:pPr marL="514350" indent="-514350">
              <a:buFont typeface="+mj-lt"/>
              <a:buAutoNum type="arabicPeriod"/>
            </a:pPr>
            <a:r>
              <a:rPr lang="en-US" dirty="0"/>
              <a:t>Some subsets may be more </a:t>
            </a:r>
            <a:r>
              <a:rPr lang="en-US" dirty="0" err="1"/>
              <a:t>irAE</a:t>
            </a:r>
            <a:r>
              <a:rPr lang="en-US" dirty="0"/>
              <a:t>-type specific</a:t>
            </a:r>
          </a:p>
        </p:txBody>
      </p:sp>
      <p:sp>
        <p:nvSpPr>
          <p:cNvPr id="5" name="TextBox 4">
            <a:extLst>
              <a:ext uri="{FF2B5EF4-FFF2-40B4-BE49-F238E27FC236}">
                <a16:creationId xmlns:a16="http://schemas.microsoft.com/office/drawing/2014/main" id="{E2EA4C32-CB2B-FB32-0726-29769F322184}"/>
              </a:ext>
            </a:extLst>
          </p:cNvPr>
          <p:cNvSpPr txBox="1"/>
          <p:nvPr/>
        </p:nvSpPr>
        <p:spPr>
          <a:xfrm>
            <a:off x="-18585" y="6488668"/>
            <a:ext cx="657922" cy="369332"/>
          </a:xfrm>
          <a:prstGeom prst="rect">
            <a:avLst/>
          </a:prstGeom>
          <a:noFill/>
        </p:spPr>
        <p:txBody>
          <a:bodyPr wrap="square" rtlCol="0">
            <a:spAutoFit/>
          </a:bodyPr>
          <a:lstStyle/>
          <a:p>
            <a:r>
              <a:rPr lang="en-US" dirty="0"/>
              <a:t>25</a:t>
            </a:r>
          </a:p>
        </p:txBody>
      </p:sp>
    </p:spTree>
    <p:extLst>
      <p:ext uri="{BB962C8B-B14F-4D97-AF65-F5344CB8AC3E}">
        <p14:creationId xmlns:p14="http://schemas.microsoft.com/office/powerpoint/2010/main" val="42841460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34422-7673-A1CE-F0B7-B07E931D02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361E62-9DF4-B876-042A-3DA542F6DFDF}"/>
              </a:ext>
            </a:extLst>
          </p:cNvPr>
          <p:cNvSpPr>
            <a:spLocks noGrp="1"/>
          </p:cNvSpPr>
          <p:nvPr>
            <p:ph type="title"/>
          </p:nvPr>
        </p:nvSpPr>
        <p:spPr>
          <a:xfrm>
            <a:off x="838200" y="593725"/>
            <a:ext cx="10515600" cy="1325563"/>
          </a:xfrm>
        </p:spPr>
        <p:txBody>
          <a:bodyPr>
            <a:normAutofit fontScale="90000"/>
          </a:bodyPr>
          <a:lstStyle/>
          <a:p>
            <a:r>
              <a:rPr lang="en-US" dirty="0"/>
              <a:t>Model: early on ICI, CD56</a:t>
            </a:r>
            <a:r>
              <a:rPr lang="en-US" baseline="30000" dirty="0"/>
              <a:t>bright</a:t>
            </a:r>
            <a:r>
              <a:rPr lang="en-US" dirty="0"/>
              <a:t> NK cells traffic out of periphery to </a:t>
            </a:r>
            <a:r>
              <a:rPr lang="en-US" dirty="0" err="1"/>
              <a:t>irAE</a:t>
            </a:r>
            <a:r>
              <a:rPr lang="en-US" dirty="0"/>
              <a:t> sites where they contribute to pathology</a:t>
            </a:r>
          </a:p>
        </p:txBody>
      </p:sp>
      <p:sp>
        <p:nvSpPr>
          <p:cNvPr id="8" name="TextBox 7">
            <a:extLst>
              <a:ext uri="{FF2B5EF4-FFF2-40B4-BE49-F238E27FC236}">
                <a16:creationId xmlns:a16="http://schemas.microsoft.com/office/drawing/2014/main" id="{7D685245-338F-47BF-3A87-D9C1D6CB27F7}"/>
              </a:ext>
            </a:extLst>
          </p:cNvPr>
          <p:cNvSpPr txBox="1"/>
          <p:nvPr/>
        </p:nvSpPr>
        <p:spPr>
          <a:xfrm>
            <a:off x="6891014" y="2201544"/>
            <a:ext cx="5199386" cy="4247317"/>
          </a:xfrm>
          <a:prstGeom prst="rect">
            <a:avLst/>
          </a:prstGeom>
          <a:noFill/>
        </p:spPr>
        <p:txBody>
          <a:bodyPr wrap="square">
            <a:spAutoFit/>
          </a:bodyPr>
          <a:lstStyle/>
          <a:p>
            <a:r>
              <a:rPr lang="en-US" dirty="0"/>
              <a:t>CD56</a:t>
            </a:r>
            <a:r>
              <a:rPr lang="en-US" baseline="30000" dirty="0"/>
              <a:t>bright</a:t>
            </a:r>
            <a:r>
              <a:rPr lang="en-US" dirty="0"/>
              <a:t> NKs…</a:t>
            </a:r>
          </a:p>
          <a:p>
            <a:pPr marL="457200" indent="-457200">
              <a:buFont typeface="Arial" panose="020B0604020202020204" pitchFamily="34" charset="0"/>
              <a:buChar char="•"/>
            </a:pPr>
            <a:r>
              <a:rPr lang="en-US" dirty="0"/>
              <a:t>of non-granulocyte frequency lower in periphery in severe </a:t>
            </a:r>
            <a:r>
              <a:rPr lang="en-US" dirty="0" err="1"/>
              <a:t>irAE</a:t>
            </a:r>
            <a:r>
              <a:rPr lang="en-US" dirty="0"/>
              <a:t> patients at time of </a:t>
            </a:r>
            <a:r>
              <a:rPr lang="en-US" dirty="0" err="1"/>
              <a:t>irAE</a:t>
            </a:r>
            <a:r>
              <a:rPr lang="en-US" dirty="0"/>
              <a:t> (</a:t>
            </a:r>
            <a:r>
              <a:rPr lang="en-US" dirty="0" err="1"/>
              <a:t>Kovacsovics-Bankowski</a:t>
            </a:r>
            <a:r>
              <a:rPr lang="en-US" dirty="0"/>
              <a:t> et al. </a:t>
            </a:r>
            <a:r>
              <a:rPr lang="en-US" i="1" dirty="0"/>
              <a:t>J </a:t>
            </a:r>
            <a:r>
              <a:rPr lang="en-US" i="1" dirty="0" err="1"/>
              <a:t>Immunother</a:t>
            </a:r>
            <a:r>
              <a:rPr lang="en-US" i="1" dirty="0"/>
              <a:t> Cancer</a:t>
            </a:r>
            <a:r>
              <a:rPr lang="en-US" dirty="0"/>
              <a:t>. 2024)</a:t>
            </a:r>
          </a:p>
          <a:p>
            <a:pPr marL="457200" indent="-457200">
              <a:buFont typeface="Arial" panose="020B0604020202020204" pitchFamily="34" charset="0"/>
              <a:buChar char="•"/>
            </a:pPr>
            <a:r>
              <a:rPr lang="en-US" dirty="0"/>
              <a:t>in synovium of RA patients (</a:t>
            </a:r>
            <a:r>
              <a:rPr lang="en-US" dirty="0" err="1"/>
              <a:t>Pridgeon</a:t>
            </a:r>
            <a:r>
              <a:rPr lang="en-US" dirty="0"/>
              <a:t> et al. </a:t>
            </a:r>
            <a:r>
              <a:rPr lang="en-US" i="1" dirty="0"/>
              <a:t>Rheumatology </a:t>
            </a:r>
            <a:r>
              <a:rPr lang="en-US" dirty="0"/>
              <a:t>2003)</a:t>
            </a:r>
          </a:p>
          <a:p>
            <a:pPr marL="457200" indent="-457200">
              <a:buFont typeface="Arial" panose="020B0604020202020204" pitchFamily="34" charset="0"/>
              <a:buChar char="•"/>
            </a:pPr>
            <a:r>
              <a:rPr lang="en-US" dirty="0"/>
              <a:t>expanded within inflamed joints of patients with inflammatory arthritis (</a:t>
            </a:r>
            <a:r>
              <a:rPr lang="en-US" dirty="0" err="1"/>
              <a:t>Dalbeth</a:t>
            </a:r>
            <a:r>
              <a:rPr lang="en-US" dirty="0"/>
              <a:t> &amp; Callan </a:t>
            </a:r>
            <a:r>
              <a:rPr lang="en-US" i="1" dirty="0"/>
              <a:t>Arthritis &amp; Rheumatology </a:t>
            </a:r>
            <a:r>
              <a:rPr lang="en-US" dirty="0"/>
              <a:t>2002)</a:t>
            </a:r>
          </a:p>
          <a:p>
            <a:pPr marL="457200" indent="-457200">
              <a:buFont typeface="Arial" panose="020B0604020202020204" pitchFamily="34" charset="0"/>
              <a:buChar char="•"/>
            </a:pPr>
            <a:r>
              <a:rPr lang="en-US" dirty="0"/>
              <a:t>enriched in inflammatory sites (</a:t>
            </a:r>
            <a:r>
              <a:rPr lang="en-US" dirty="0" err="1"/>
              <a:t>Dalbeth</a:t>
            </a:r>
            <a:r>
              <a:rPr lang="en-US" dirty="0"/>
              <a:t> et al. </a:t>
            </a:r>
            <a:r>
              <a:rPr lang="en-US" i="1" dirty="0"/>
              <a:t>J Immunol </a:t>
            </a:r>
            <a:r>
              <a:rPr lang="en-US" dirty="0"/>
              <a:t>2004)</a:t>
            </a:r>
          </a:p>
          <a:p>
            <a:pPr marL="457200" indent="-457200">
              <a:buFont typeface="Arial" panose="020B0604020202020204" pitchFamily="34" charset="0"/>
              <a:buChar char="•"/>
            </a:pPr>
            <a:r>
              <a:rPr lang="en-US" dirty="0"/>
              <a:t>accumulate in psoriatic skin and exacerbate inflammation (Ottaviani et al. </a:t>
            </a:r>
            <a:r>
              <a:rPr lang="en-US" i="1" dirty="0" err="1"/>
              <a:t>Eur</a:t>
            </a:r>
            <a:r>
              <a:rPr lang="en-US" i="1" dirty="0"/>
              <a:t> J Immunol</a:t>
            </a:r>
            <a:r>
              <a:rPr lang="en-US" dirty="0"/>
              <a:t> 2006)</a:t>
            </a:r>
          </a:p>
        </p:txBody>
      </p:sp>
      <p:sp>
        <p:nvSpPr>
          <p:cNvPr id="10" name="TextBox 9">
            <a:extLst>
              <a:ext uri="{FF2B5EF4-FFF2-40B4-BE49-F238E27FC236}">
                <a16:creationId xmlns:a16="http://schemas.microsoft.com/office/drawing/2014/main" id="{8E86BC44-E723-6536-519A-F5DD9132FC7E}"/>
              </a:ext>
            </a:extLst>
          </p:cNvPr>
          <p:cNvSpPr txBox="1"/>
          <p:nvPr/>
        </p:nvSpPr>
        <p:spPr>
          <a:xfrm>
            <a:off x="-18585" y="6488668"/>
            <a:ext cx="657922" cy="369332"/>
          </a:xfrm>
          <a:prstGeom prst="rect">
            <a:avLst/>
          </a:prstGeom>
          <a:noFill/>
        </p:spPr>
        <p:txBody>
          <a:bodyPr wrap="square" rtlCol="0">
            <a:spAutoFit/>
          </a:bodyPr>
          <a:lstStyle/>
          <a:p>
            <a:r>
              <a:rPr lang="en-US" dirty="0"/>
              <a:t>26</a:t>
            </a:r>
          </a:p>
        </p:txBody>
      </p:sp>
      <p:pic>
        <p:nvPicPr>
          <p:cNvPr id="4" name="Picture 3">
            <a:extLst>
              <a:ext uri="{FF2B5EF4-FFF2-40B4-BE49-F238E27FC236}">
                <a16:creationId xmlns:a16="http://schemas.microsoft.com/office/drawing/2014/main" id="{781B33E0-5FBD-E272-9935-3EAC4D7C599A}"/>
              </a:ext>
            </a:extLst>
          </p:cNvPr>
          <p:cNvPicPr>
            <a:picLocks noChangeAspect="1"/>
          </p:cNvPicPr>
          <p:nvPr/>
        </p:nvPicPr>
        <p:blipFill>
          <a:blip r:embed="rId3"/>
          <a:stretch>
            <a:fillRect/>
          </a:stretch>
        </p:blipFill>
        <p:spPr>
          <a:xfrm>
            <a:off x="2231801" y="1686560"/>
            <a:ext cx="3789854" cy="5171440"/>
          </a:xfrm>
          <a:prstGeom prst="rect">
            <a:avLst/>
          </a:prstGeom>
        </p:spPr>
      </p:pic>
      <p:sp>
        <p:nvSpPr>
          <p:cNvPr id="5" name="TextBox 4">
            <a:extLst>
              <a:ext uri="{FF2B5EF4-FFF2-40B4-BE49-F238E27FC236}">
                <a16:creationId xmlns:a16="http://schemas.microsoft.com/office/drawing/2014/main" id="{382CAE5A-74B2-6729-E424-1A8491384F57}"/>
              </a:ext>
            </a:extLst>
          </p:cNvPr>
          <p:cNvSpPr txBox="1"/>
          <p:nvPr/>
        </p:nvSpPr>
        <p:spPr>
          <a:xfrm>
            <a:off x="5591919" y="6488668"/>
            <a:ext cx="1156855" cy="369332"/>
          </a:xfrm>
          <a:prstGeom prst="rect">
            <a:avLst/>
          </a:prstGeom>
          <a:noFill/>
        </p:spPr>
        <p:txBody>
          <a:bodyPr wrap="none" rtlCol="0">
            <a:spAutoFit/>
          </a:bodyPr>
          <a:lstStyle/>
          <a:p>
            <a:r>
              <a:rPr lang="en-US" dirty="0" err="1"/>
              <a:t>bioRender</a:t>
            </a:r>
            <a:endParaRPr lang="en-US" dirty="0"/>
          </a:p>
        </p:txBody>
      </p:sp>
      <p:sp>
        <p:nvSpPr>
          <p:cNvPr id="6" name="TextBox 5">
            <a:extLst>
              <a:ext uri="{FF2B5EF4-FFF2-40B4-BE49-F238E27FC236}">
                <a16:creationId xmlns:a16="http://schemas.microsoft.com/office/drawing/2014/main" id="{09D75779-F12A-242F-9CB7-20497859243F}"/>
              </a:ext>
            </a:extLst>
          </p:cNvPr>
          <p:cNvSpPr txBox="1"/>
          <p:nvPr/>
        </p:nvSpPr>
        <p:spPr>
          <a:xfrm>
            <a:off x="1102072" y="2670026"/>
            <a:ext cx="805220" cy="369332"/>
          </a:xfrm>
          <a:prstGeom prst="rect">
            <a:avLst/>
          </a:prstGeom>
          <a:noFill/>
        </p:spPr>
        <p:txBody>
          <a:bodyPr wrap="square" rtlCol="0">
            <a:spAutoFit/>
          </a:bodyPr>
          <a:lstStyle/>
          <a:p>
            <a:r>
              <a:rPr lang="en-US" dirty="0"/>
              <a:t>Pre-ICI</a:t>
            </a:r>
          </a:p>
        </p:txBody>
      </p:sp>
      <p:sp>
        <p:nvSpPr>
          <p:cNvPr id="7" name="TextBox 6">
            <a:extLst>
              <a:ext uri="{FF2B5EF4-FFF2-40B4-BE49-F238E27FC236}">
                <a16:creationId xmlns:a16="http://schemas.microsoft.com/office/drawing/2014/main" id="{6C917DFD-5EA6-E1A0-2CF4-E009868EFE2D}"/>
              </a:ext>
            </a:extLst>
          </p:cNvPr>
          <p:cNvSpPr txBox="1"/>
          <p:nvPr/>
        </p:nvSpPr>
        <p:spPr>
          <a:xfrm>
            <a:off x="911764" y="4938713"/>
            <a:ext cx="1350077" cy="1200329"/>
          </a:xfrm>
          <a:prstGeom prst="rect">
            <a:avLst/>
          </a:prstGeom>
          <a:noFill/>
        </p:spPr>
        <p:txBody>
          <a:bodyPr wrap="square" rtlCol="0">
            <a:spAutoFit/>
          </a:bodyPr>
          <a:lstStyle/>
          <a:p>
            <a:r>
              <a:rPr lang="en-US" dirty="0"/>
              <a:t>Post-ICI in patients developing </a:t>
            </a:r>
            <a:r>
              <a:rPr lang="en-US" dirty="0" err="1"/>
              <a:t>irAEs</a:t>
            </a:r>
            <a:endParaRPr lang="en-US" dirty="0"/>
          </a:p>
        </p:txBody>
      </p:sp>
    </p:spTree>
    <p:extLst>
      <p:ext uri="{BB962C8B-B14F-4D97-AF65-F5344CB8AC3E}">
        <p14:creationId xmlns:p14="http://schemas.microsoft.com/office/powerpoint/2010/main" val="33174713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199" y="1963603"/>
            <a:ext cx="9381565" cy="4623402"/>
          </a:xfrm>
        </p:spPr>
        <p:txBody>
          <a:bodyPr>
            <a:normAutofit/>
          </a:bodyPr>
          <a:lstStyle/>
          <a:p>
            <a:pPr marL="514350" indent="-514350">
              <a:buFont typeface="+mj-lt"/>
              <a:buAutoNum type="arabicPeriod"/>
            </a:pPr>
            <a:r>
              <a:rPr lang="en-US" dirty="0"/>
              <a:t>IMPACD to look at more granular cell subsets</a:t>
            </a:r>
          </a:p>
          <a:p>
            <a:pPr marL="514350" indent="-514350">
              <a:buFont typeface="+mj-lt"/>
              <a:buAutoNum type="arabicPeriod"/>
            </a:pPr>
            <a:r>
              <a:rPr lang="en-US" dirty="0"/>
              <a:t>Over ICI, do immunotypes become more “AID-like” specifically in </a:t>
            </a:r>
            <a:r>
              <a:rPr lang="en-US" dirty="0" err="1"/>
              <a:t>irAE</a:t>
            </a:r>
            <a:r>
              <a:rPr lang="en-US" dirty="0"/>
              <a:t> group?</a:t>
            </a:r>
          </a:p>
          <a:p>
            <a:pPr marL="514350" indent="-514350">
              <a:buFont typeface="+mj-lt"/>
              <a:buAutoNum type="arabicPeriod"/>
            </a:pPr>
            <a:r>
              <a:rPr lang="en-US" dirty="0"/>
              <a:t>Identify immune cell biomarkers that predict response to ICI</a:t>
            </a:r>
          </a:p>
        </p:txBody>
      </p:sp>
      <p:sp>
        <p:nvSpPr>
          <p:cNvPr id="5" name="TextBox 4">
            <a:extLst>
              <a:ext uri="{FF2B5EF4-FFF2-40B4-BE49-F238E27FC236}">
                <a16:creationId xmlns:a16="http://schemas.microsoft.com/office/drawing/2014/main" id="{F675EC5B-7E95-A59B-37EF-63BA97E545A4}"/>
              </a:ext>
            </a:extLst>
          </p:cNvPr>
          <p:cNvSpPr txBox="1"/>
          <p:nvPr/>
        </p:nvSpPr>
        <p:spPr>
          <a:xfrm>
            <a:off x="-18585" y="6488668"/>
            <a:ext cx="657922" cy="369332"/>
          </a:xfrm>
          <a:prstGeom prst="rect">
            <a:avLst/>
          </a:prstGeom>
          <a:noFill/>
        </p:spPr>
        <p:txBody>
          <a:bodyPr wrap="square" rtlCol="0">
            <a:spAutoFit/>
          </a:bodyPr>
          <a:lstStyle/>
          <a:p>
            <a:r>
              <a:rPr lang="en-US" dirty="0"/>
              <a:t>27</a:t>
            </a:r>
          </a:p>
        </p:txBody>
      </p:sp>
    </p:spTree>
    <p:extLst>
      <p:ext uri="{BB962C8B-B14F-4D97-AF65-F5344CB8AC3E}">
        <p14:creationId xmlns:p14="http://schemas.microsoft.com/office/powerpoint/2010/main" val="40916888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959A62-DDD1-C2F1-FB42-4E9B4796E89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0ABA95D-09F3-681A-D63B-A49EA98EF9EC}"/>
              </a:ext>
            </a:extLst>
          </p:cNvPr>
          <p:cNvPicPr>
            <a:picLocks noChangeAspect="1"/>
          </p:cNvPicPr>
          <p:nvPr/>
        </p:nvPicPr>
        <p:blipFill>
          <a:blip r:embed="rId3"/>
          <a:stretch>
            <a:fillRect/>
          </a:stretch>
        </p:blipFill>
        <p:spPr>
          <a:xfrm>
            <a:off x="1314062" y="2211189"/>
            <a:ext cx="4080848" cy="4275432"/>
          </a:xfrm>
          <a:prstGeom prst="rect">
            <a:avLst/>
          </a:prstGeom>
        </p:spPr>
      </p:pic>
      <p:pic>
        <p:nvPicPr>
          <p:cNvPr id="7" name="Picture 6">
            <a:extLst>
              <a:ext uri="{FF2B5EF4-FFF2-40B4-BE49-F238E27FC236}">
                <a16:creationId xmlns:a16="http://schemas.microsoft.com/office/drawing/2014/main" id="{9A26CE1A-A6A4-8AB0-C042-30CEFF19F0A3}"/>
              </a:ext>
            </a:extLst>
          </p:cNvPr>
          <p:cNvPicPr>
            <a:picLocks noChangeAspect="1"/>
          </p:cNvPicPr>
          <p:nvPr/>
        </p:nvPicPr>
        <p:blipFill>
          <a:blip r:embed="rId4"/>
          <a:stretch>
            <a:fillRect/>
          </a:stretch>
        </p:blipFill>
        <p:spPr>
          <a:xfrm>
            <a:off x="6058931" y="2211355"/>
            <a:ext cx="4080848" cy="4277313"/>
          </a:xfrm>
          <a:prstGeom prst="rect">
            <a:avLst/>
          </a:prstGeom>
        </p:spPr>
      </p:pic>
      <p:sp>
        <p:nvSpPr>
          <p:cNvPr id="2" name="Title 1">
            <a:extLst>
              <a:ext uri="{FF2B5EF4-FFF2-40B4-BE49-F238E27FC236}">
                <a16:creationId xmlns:a16="http://schemas.microsoft.com/office/drawing/2014/main" id="{BBE2FC1B-49E8-1A1D-E017-92D8E59C68A7}"/>
              </a:ext>
            </a:extLst>
          </p:cNvPr>
          <p:cNvSpPr>
            <a:spLocks noGrp="1"/>
          </p:cNvSpPr>
          <p:nvPr>
            <p:ph type="title"/>
          </p:nvPr>
        </p:nvSpPr>
        <p:spPr>
          <a:xfrm>
            <a:off x="838200" y="593725"/>
            <a:ext cx="10394481" cy="1325563"/>
          </a:xfrm>
        </p:spPr>
        <p:txBody>
          <a:bodyPr>
            <a:normAutofit/>
          </a:bodyPr>
          <a:lstStyle/>
          <a:p>
            <a:r>
              <a:rPr lang="en-US" dirty="0"/>
              <a:t>Over ICI, do immunotypes become more “AID-like” specifically in </a:t>
            </a:r>
            <a:r>
              <a:rPr lang="en-US" dirty="0" err="1"/>
              <a:t>irAE</a:t>
            </a:r>
            <a:r>
              <a:rPr lang="en-US" dirty="0"/>
              <a:t> group?</a:t>
            </a:r>
          </a:p>
        </p:txBody>
      </p:sp>
      <p:sp>
        <p:nvSpPr>
          <p:cNvPr id="42" name="TextBox 41">
            <a:extLst>
              <a:ext uri="{FF2B5EF4-FFF2-40B4-BE49-F238E27FC236}">
                <a16:creationId xmlns:a16="http://schemas.microsoft.com/office/drawing/2014/main" id="{E529072E-151D-22C5-D350-3200D87508B4}"/>
              </a:ext>
            </a:extLst>
          </p:cNvPr>
          <p:cNvSpPr txBox="1"/>
          <p:nvPr/>
        </p:nvSpPr>
        <p:spPr>
          <a:xfrm>
            <a:off x="-18585" y="6488668"/>
            <a:ext cx="657922" cy="369332"/>
          </a:xfrm>
          <a:prstGeom prst="rect">
            <a:avLst/>
          </a:prstGeom>
          <a:noFill/>
        </p:spPr>
        <p:txBody>
          <a:bodyPr wrap="square" rtlCol="0">
            <a:spAutoFit/>
          </a:bodyPr>
          <a:lstStyle/>
          <a:p>
            <a:r>
              <a:rPr lang="en-US" dirty="0"/>
              <a:t>28</a:t>
            </a:r>
          </a:p>
        </p:txBody>
      </p:sp>
      <p:sp>
        <p:nvSpPr>
          <p:cNvPr id="27" name="TextBox 26">
            <a:extLst>
              <a:ext uri="{FF2B5EF4-FFF2-40B4-BE49-F238E27FC236}">
                <a16:creationId xmlns:a16="http://schemas.microsoft.com/office/drawing/2014/main" id="{A160D8D4-6E54-227C-6CF0-C1751F62161D}"/>
              </a:ext>
            </a:extLst>
          </p:cNvPr>
          <p:cNvSpPr txBox="1"/>
          <p:nvPr/>
        </p:nvSpPr>
        <p:spPr>
          <a:xfrm>
            <a:off x="1061634" y="6467266"/>
            <a:ext cx="10314122" cy="369332"/>
          </a:xfrm>
          <a:prstGeom prst="rect">
            <a:avLst/>
          </a:prstGeom>
          <a:noFill/>
        </p:spPr>
        <p:txBody>
          <a:bodyPr wrap="square" rtlCol="0">
            <a:spAutoFit/>
          </a:bodyPr>
          <a:lstStyle/>
          <a:p>
            <a:r>
              <a:rPr lang="en-US" dirty="0"/>
              <a:t>Grey lines show components of ICI effects in direction of AID, are these more positive in </a:t>
            </a:r>
            <a:r>
              <a:rPr lang="en-US" dirty="0" err="1"/>
              <a:t>irAE</a:t>
            </a:r>
            <a:r>
              <a:rPr lang="en-US" dirty="0"/>
              <a:t> group?</a:t>
            </a:r>
          </a:p>
        </p:txBody>
      </p:sp>
      <p:sp>
        <p:nvSpPr>
          <p:cNvPr id="8" name="TextBox 7">
            <a:extLst>
              <a:ext uri="{FF2B5EF4-FFF2-40B4-BE49-F238E27FC236}">
                <a16:creationId xmlns:a16="http://schemas.microsoft.com/office/drawing/2014/main" id="{6B872C6E-70CA-3A06-4FF0-6C1785AD3D0A}"/>
              </a:ext>
            </a:extLst>
          </p:cNvPr>
          <p:cNvSpPr txBox="1"/>
          <p:nvPr/>
        </p:nvSpPr>
        <p:spPr>
          <a:xfrm>
            <a:off x="2734084" y="1839911"/>
            <a:ext cx="1844159" cy="369332"/>
          </a:xfrm>
          <a:prstGeom prst="rect">
            <a:avLst/>
          </a:prstGeom>
          <a:noFill/>
        </p:spPr>
        <p:txBody>
          <a:bodyPr wrap="none" rtlCol="0">
            <a:spAutoFit/>
          </a:bodyPr>
          <a:lstStyle/>
          <a:p>
            <a:r>
              <a:rPr lang="en-US" dirty="0">
                <a:solidFill>
                  <a:srgbClr val="01C2C6"/>
                </a:solidFill>
              </a:rPr>
              <a:t>non-</a:t>
            </a:r>
            <a:r>
              <a:rPr lang="en-US" dirty="0" err="1">
                <a:solidFill>
                  <a:srgbClr val="01C2C6"/>
                </a:solidFill>
              </a:rPr>
              <a:t>irAE</a:t>
            </a:r>
            <a:r>
              <a:rPr lang="en-US" dirty="0">
                <a:solidFill>
                  <a:srgbClr val="01C2C6"/>
                </a:solidFill>
              </a:rPr>
              <a:t> example</a:t>
            </a:r>
          </a:p>
        </p:txBody>
      </p:sp>
      <p:sp>
        <p:nvSpPr>
          <p:cNvPr id="9" name="TextBox 8">
            <a:extLst>
              <a:ext uri="{FF2B5EF4-FFF2-40B4-BE49-F238E27FC236}">
                <a16:creationId xmlns:a16="http://schemas.microsoft.com/office/drawing/2014/main" id="{8DE00075-585E-3EFE-5D39-41B2E63E4420}"/>
              </a:ext>
            </a:extLst>
          </p:cNvPr>
          <p:cNvSpPr txBox="1"/>
          <p:nvPr/>
        </p:nvSpPr>
        <p:spPr>
          <a:xfrm>
            <a:off x="7819536" y="1839911"/>
            <a:ext cx="1408142" cy="369332"/>
          </a:xfrm>
          <a:prstGeom prst="rect">
            <a:avLst/>
          </a:prstGeom>
          <a:noFill/>
        </p:spPr>
        <p:txBody>
          <a:bodyPr wrap="none" rtlCol="0">
            <a:spAutoFit/>
          </a:bodyPr>
          <a:lstStyle/>
          <a:p>
            <a:r>
              <a:rPr lang="en-US" dirty="0" err="1">
                <a:solidFill>
                  <a:srgbClr val="FF857F"/>
                </a:solidFill>
              </a:rPr>
              <a:t>irAE</a:t>
            </a:r>
            <a:r>
              <a:rPr lang="en-US" dirty="0">
                <a:solidFill>
                  <a:srgbClr val="FF857F"/>
                </a:solidFill>
              </a:rPr>
              <a:t> example</a:t>
            </a:r>
          </a:p>
        </p:txBody>
      </p:sp>
    </p:spTree>
    <p:extLst>
      <p:ext uri="{BB962C8B-B14F-4D97-AF65-F5344CB8AC3E}">
        <p14:creationId xmlns:p14="http://schemas.microsoft.com/office/powerpoint/2010/main" val="36705883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Inhibitory immune checkpoints help maintain self tolerance</a:t>
            </a:r>
          </a:p>
        </p:txBody>
      </p:sp>
      <p:pic>
        <p:nvPicPr>
          <p:cNvPr id="8" name="Picture 7">
            <a:extLst>
              <a:ext uri="{FF2B5EF4-FFF2-40B4-BE49-F238E27FC236}">
                <a16:creationId xmlns:a16="http://schemas.microsoft.com/office/drawing/2014/main" id="{B7482DF0-E8E2-4F44-7B17-58FA5835050B}"/>
              </a:ext>
            </a:extLst>
          </p:cNvPr>
          <p:cNvPicPr>
            <a:picLocks noChangeAspect="1"/>
          </p:cNvPicPr>
          <p:nvPr/>
        </p:nvPicPr>
        <p:blipFill>
          <a:blip r:embed="rId3"/>
          <a:stretch>
            <a:fillRect/>
          </a:stretch>
        </p:blipFill>
        <p:spPr>
          <a:xfrm>
            <a:off x="2682240" y="1769347"/>
            <a:ext cx="6151880" cy="5088653"/>
          </a:xfrm>
          <a:prstGeom prst="rect">
            <a:avLst/>
          </a:prstGeom>
        </p:spPr>
      </p:pic>
      <p:sp>
        <p:nvSpPr>
          <p:cNvPr id="9" name="Rectangle 8">
            <a:extLst>
              <a:ext uri="{FF2B5EF4-FFF2-40B4-BE49-F238E27FC236}">
                <a16:creationId xmlns:a16="http://schemas.microsoft.com/office/drawing/2014/main" id="{F2FBB5FF-307A-C864-B824-1DA0FD3DF2E3}"/>
              </a:ext>
            </a:extLst>
          </p:cNvPr>
          <p:cNvSpPr/>
          <p:nvPr/>
        </p:nvSpPr>
        <p:spPr>
          <a:xfrm>
            <a:off x="5415280" y="1656080"/>
            <a:ext cx="3759200" cy="520192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C89A8D1-3120-5243-F993-F544D41F5CDC}"/>
              </a:ext>
            </a:extLst>
          </p:cNvPr>
          <p:cNvSpPr txBox="1"/>
          <p:nvPr/>
        </p:nvSpPr>
        <p:spPr>
          <a:xfrm>
            <a:off x="8780719" y="6488668"/>
            <a:ext cx="6096000" cy="369332"/>
          </a:xfrm>
          <a:prstGeom prst="rect">
            <a:avLst/>
          </a:prstGeom>
          <a:noFill/>
        </p:spPr>
        <p:txBody>
          <a:bodyPr wrap="square">
            <a:spAutoFit/>
          </a:bodyPr>
          <a:lstStyle/>
          <a:p>
            <a:r>
              <a:rPr lang="en-US" dirty="0"/>
              <a:t>Khan et al. </a:t>
            </a:r>
            <a:r>
              <a:rPr lang="en-US" i="1" dirty="0"/>
              <a:t>Semin Cancer Biol</a:t>
            </a:r>
            <a:r>
              <a:rPr lang="en-US" dirty="0"/>
              <a:t>. 2020</a:t>
            </a:r>
          </a:p>
        </p:txBody>
      </p:sp>
    </p:spTree>
    <p:extLst>
      <p:ext uri="{BB962C8B-B14F-4D97-AF65-F5344CB8AC3E}">
        <p14:creationId xmlns:p14="http://schemas.microsoft.com/office/powerpoint/2010/main" val="2344175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D1C03-C348-88F4-4D3B-631B51B9C019}"/>
            </a:ext>
          </a:extLst>
        </p:cNvPr>
        <p:cNvGrpSpPr/>
        <p:nvPr/>
      </p:nvGrpSpPr>
      <p:grpSpPr>
        <a:xfrm>
          <a:off x="0" y="0"/>
          <a:ext cx="0" cy="0"/>
          <a:chOff x="0" y="0"/>
          <a:chExt cx="0" cy="0"/>
        </a:xfrm>
      </p:grpSpPr>
      <p:grpSp>
        <p:nvGrpSpPr>
          <p:cNvPr id="7" name="Group 6">
            <a:extLst>
              <a:ext uri="{FF2B5EF4-FFF2-40B4-BE49-F238E27FC236}">
                <a16:creationId xmlns:a16="http://schemas.microsoft.com/office/drawing/2014/main" id="{D67D892C-AA50-FA44-0CFF-EBE09E583777}"/>
              </a:ext>
            </a:extLst>
          </p:cNvPr>
          <p:cNvGrpSpPr/>
          <p:nvPr/>
        </p:nvGrpSpPr>
        <p:grpSpPr>
          <a:xfrm>
            <a:off x="1626670" y="-933649"/>
            <a:ext cx="8780928" cy="6790623"/>
            <a:chOff x="2444817" y="67378"/>
            <a:chExt cx="8780928" cy="6790623"/>
          </a:xfrm>
        </p:grpSpPr>
        <p:pic>
          <p:nvPicPr>
            <p:cNvPr id="8" name="Picture 7">
              <a:extLst>
                <a:ext uri="{FF2B5EF4-FFF2-40B4-BE49-F238E27FC236}">
                  <a16:creationId xmlns:a16="http://schemas.microsoft.com/office/drawing/2014/main" id="{DAD0CBAD-99C0-934D-C373-FA83C984BFC4}"/>
                </a:ext>
              </a:extLst>
            </p:cNvPr>
            <p:cNvPicPr>
              <a:picLocks noChangeAspect="1"/>
            </p:cNvPicPr>
            <p:nvPr/>
          </p:nvPicPr>
          <p:blipFill>
            <a:blip r:embed="rId3"/>
            <a:stretch>
              <a:fillRect/>
            </a:stretch>
          </p:blipFill>
          <p:spPr>
            <a:xfrm>
              <a:off x="2682240" y="247773"/>
              <a:ext cx="7991374" cy="6610228"/>
            </a:xfrm>
            <a:prstGeom prst="rect">
              <a:avLst/>
            </a:prstGeom>
          </p:spPr>
        </p:pic>
        <p:sp>
          <p:nvSpPr>
            <p:cNvPr id="5" name="Rectangle 4">
              <a:extLst>
                <a:ext uri="{FF2B5EF4-FFF2-40B4-BE49-F238E27FC236}">
                  <a16:creationId xmlns:a16="http://schemas.microsoft.com/office/drawing/2014/main" id="{646B138A-389C-FBA6-A73F-553FC0885CA7}"/>
                </a:ext>
              </a:extLst>
            </p:cNvPr>
            <p:cNvSpPr/>
            <p:nvPr/>
          </p:nvSpPr>
          <p:spPr>
            <a:xfrm>
              <a:off x="2444817" y="67378"/>
              <a:ext cx="8780928" cy="331622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 name="Title 1">
            <a:extLst>
              <a:ext uri="{FF2B5EF4-FFF2-40B4-BE49-F238E27FC236}">
                <a16:creationId xmlns:a16="http://schemas.microsoft.com/office/drawing/2014/main" id="{AAF46C84-7567-CCF2-66CB-30D1E01013DB}"/>
              </a:ext>
            </a:extLst>
          </p:cNvPr>
          <p:cNvSpPr>
            <a:spLocks noGrp="1"/>
          </p:cNvSpPr>
          <p:nvPr>
            <p:ph type="title"/>
          </p:nvPr>
        </p:nvSpPr>
        <p:spPr>
          <a:xfrm>
            <a:off x="838200" y="593725"/>
            <a:ext cx="10515600" cy="1325563"/>
          </a:xfrm>
        </p:spPr>
        <p:txBody>
          <a:bodyPr>
            <a:normAutofit/>
          </a:bodyPr>
          <a:lstStyle/>
          <a:p>
            <a:r>
              <a:rPr lang="en-US" dirty="0"/>
              <a:t>Immune checkpoint inhibitors (ICIs) have revolutionized cancer treatment</a:t>
            </a:r>
          </a:p>
        </p:txBody>
      </p:sp>
      <p:sp>
        <p:nvSpPr>
          <p:cNvPr id="3" name="TextBox 2">
            <a:extLst>
              <a:ext uri="{FF2B5EF4-FFF2-40B4-BE49-F238E27FC236}">
                <a16:creationId xmlns:a16="http://schemas.microsoft.com/office/drawing/2014/main" id="{36AE1634-58B9-1AA8-A15E-BD81BE705576}"/>
              </a:ext>
            </a:extLst>
          </p:cNvPr>
          <p:cNvSpPr txBox="1"/>
          <p:nvPr/>
        </p:nvSpPr>
        <p:spPr>
          <a:xfrm>
            <a:off x="8780719" y="6488668"/>
            <a:ext cx="6096000" cy="369332"/>
          </a:xfrm>
          <a:prstGeom prst="rect">
            <a:avLst/>
          </a:prstGeom>
          <a:noFill/>
        </p:spPr>
        <p:txBody>
          <a:bodyPr wrap="square">
            <a:spAutoFit/>
          </a:bodyPr>
          <a:lstStyle/>
          <a:p>
            <a:r>
              <a:rPr lang="en-US" dirty="0"/>
              <a:t>Khan et al. </a:t>
            </a:r>
            <a:r>
              <a:rPr lang="en-US" i="1" dirty="0"/>
              <a:t>Semin Cancer Biol</a:t>
            </a:r>
            <a:r>
              <a:rPr lang="en-US" dirty="0"/>
              <a:t>. 2020</a:t>
            </a:r>
          </a:p>
        </p:txBody>
      </p:sp>
      <p:sp>
        <p:nvSpPr>
          <p:cNvPr id="6" name="TextBox 5">
            <a:extLst>
              <a:ext uri="{FF2B5EF4-FFF2-40B4-BE49-F238E27FC236}">
                <a16:creationId xmlns:a16="http://schemas.microsoft.com/office/drawing/2014/main" id="{B7E07240-351F-614A-D148-32671BF4ADCA}"/>
              </a:ext>
            </a:extLst>
          </p:cNvPr>
          <p:cNvSpPr txBox="1"/>
          <p:nvPr/>
        </p:nvSpPr>
        <p:spPr>
          <a:xfrm>
            <a:off x="-18585" y="6488668"/>
            <a:ext cx="657922"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6624463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BD401-1A83-E1CD-F600-6B35B11C93FD}"/>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BF69F23C-52B6-80FA-40F5-610D5FAF2F3C}"/>
              </a:ext>
            </a:extLst>
          </p:cNvPr>
          <p:cNvSpPr txBox="1">
            <a:spLocks/>
          </p:cNvSpPr>
          <p:nvPr/>
        </p:nvSpPr>
        <p:spPr>
          <a:xfrm>
            <a:off x="838200" y="593725"/>
            <a:ext cx="1051560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3600" dirty="0" err="1"/>
              <a:t>irAE</a:t>
            </a:r>
            <a:r>
              <a:rPr lang="en-US" sz="3600" dirty="0"/>
              <a:t> development is associated with anti-tumor response (</a:t>
            </a:r>
            <a:r>
              <a:rPr lang="en-US" sz="3600" b="0" i="0" u="none" strike="noStrike" dirty="0">
                <a:solidFill>
                  <a:srgbClr val="212121"/>
                </a:solidFill>
                <a:effectLst/>
              </a:rPr>
              <a:t>PMID31021392, PMID26501224, PMID26446948)</a:t>
            </a:r>
            <a:endParaRPr lang="en-US" dirty="0"/>
          </a:p>
        </p:txBody>
      </p:sp>
      <p:pic>
        <p:nvPicPr>
          <p:cNvPr id="2" name="Picture 1">
            <a:extLst>
              <a:ext uri="{FF2B5EF4-FFF2-40B4-BE49-F238E27FC236}">
                <a16:creationId xmlns:a16="http://schemas.microsoft.com/office/drawing/2014/main" id="{E4ADFBF9-433E-03B1-5522-12FCF42DEB35}"/>
              </a:ext>
            </a:extLst>
          </p:cNvPr>
          <p:cNvPicPr>
            <a:picLocks noChangeAspect="1"/>
          </p:cNvPicPr>
          <p:nvPr/>
        </p:nvPicPr>
        <p:blipFill>
          <a:blip r:embed="rId3"/>
          <a:stretch>
            <a:fillRect/>
          </a:stretch>
        </p:blipFill>
        <p:spPr>
          <a:xfrm>
            <a:off x="3699281" y="1688668"/>
            <a:ext cx="7104088" cy="5169332"/>
          </a:xfrm>
          <a:prstGeom prst="rect">
            <a:avLst/>
          </a:prstGeom>
        </p:spPr>
      </p:pic>
      <p:sp>
        <p:nvSpPr>
          <p:cNvPr id="4" name="TextBox 3">
            <a:extLst>
              <a:ext uri="{FF2B5EF4-FFF2-40B4-BE49-F238E27FC236}">
                <a16:creationId xmlns:a16="http://schemas.microsoft.com/office/drawing/2014/main" id="{414FBC9B-E391-B936-EEE9-FABDAC680AC1}"/>
              </a:ext>
            </a:extLst>
          </p:cNvPr>
          <p:cNvSpPr txBox="1"/>
          <p:nvPr/>
        </p:nvSpPr>
        <p:spPr>
          <a:xfrm>
            <a:off x="0" y="6488668"/>
            <a:ext cx="3705951" cy="369332"/>
          </a:xfrm>
          <a:prstGeom prst="rect">
            <a:avLst/>
          </a:prstGeom>
          <a:noFill/>
        </p:spPr>
        <p:txBody>
          <a:bodyPr wrap="none" rtlCol="0">
            <a:spAutoFit/>
          </a:bodyPr>
          <a:lstStyle/>
          <a:p>
            <a:pPr algn="l"/>
            <a:r>
              <a:rPr lang="en-US" b="0" i="0" u="none" strike="noStrike" dirty="0">
                <a:solidFill>
                  <a:srgbClr val="1B1B1B"/>
                </a:solidFill>
                <a:effectLst/>
              </a:rPr>
              <a:t>Watson et al. </a:t>
            </a:r>
            <a:r>
              <a:rPr lang="en-US" b="0" i="1" u="none" strike="noStrike" dirty="0">
                <a:solidFill>
                  <a:srgbClr val="1B1B1B"/>
                </a:solidFill>
                <a:effectLst/>
              </a:rPr>
              <a:t>JAMA </a:t>
            </a:r>
            <a:r>
              <a:rPr lang="en-US" b="0" i="1" u="none" strike="noStrike" dirty="0" err="1">
                <a:solidFill>
                  <a:srgbClr val="1B1B1B"/>
                </a:solidFill>
                <a:effectLst/>
              </a:rPr>
              <a:t>Netw</a:t>
            </a:r>
            <a:r>
              <a:rPr lang="en-US" b="0" i="1" u="none" strike="noStrike" dirty="0">
                <a:solidFill>
                  <a:srgbClr val="1B1B1B"/>
                </a:solidFill>
                <a:effectLst/>
              </a:rPr>
              <a:t> Open</a:t>
            </a:r>
            <a:r>
              <a:rPr lang="en-US" b="0" i="0" u="none" strike="noStrike" dirty="0">
                <a:solidFill>
                  <a:srgbClr val="1B1B1B"/>
                </a:solidFill>
                <a:effectLst/>
              </a:rPr>
              <a:t>. 2022</a:t>
            </a:r>
          </a:p>
        </p:txBody>
      </p:sp>
    </p:spTree>
    <p:extLst>
      <p:ext uri="{BB962C8B-B14F-4D97-AF65-F5344CB8AC3E}">
        <p14:creationId xmlns:p14="http://schemas.microsoft.com/office/powerpoint/2010/main" val="31046236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09E667-BD76-FE9C-121A-642679A01027}"/>
            </a:ext>
          </a:extLst>
        </p:cNvPr>
        <p:cNvGrpSpPr/>
        <p:nvPr/>
      </p:nvGrpSpPr>
      <p:grpSpPr>
        <a:xfrm>
          <a:off x="0" y="0"/>
          <a:ext cx="0" cy="0"/>
          <a:chOff x="0" y="0"/>
          <a:chExt cx="0" cy="0"/>
        </a:xfrm>
      </p:grpSpPr>
      <p:grpSp>
        <p:nvGrpSpPr>
          <p:cNvPr id="12" name="Group 11">
            <a:extLst>
              <a:ext uri="{FF2B5EF4-FFF2-40B4-BE49-F238E27FC236}">
                <a16:creationId xmlns:a16="http://schemas.microsoft.com/office/drawing/2014/main" id="{9565F595-7791-BDD1-140D-A0F6D5EF12AD}"/>
              </a:ext>
            </a:extLst>
          </p:cNvPr>
          <p:cNvGrpSpPr/>
          <p:nvPr/>
        </p:nvGrpSpPr>
        <p:grpSpPr>
          <a:xfrm>
            <a:off x="546408" y="-487010"/>
            <a:ext cx="13556947" cy="7358680"/>
            <a:chOff x="1395300" y="1730627"/>
            <a:chExt cx="10433610" cy="5127373"/>
          </a:xfrm>
        </p:grpSpPr>
        <p:pic>
          <p:nvPicPr>
            <p:cNvPr id="6" name="Picture 5">
              <a:extLst>
                <a:ext uri="{FF2B5EF4-FFF2-40B4-BE49-F238E27FC236}">
                  <a16:creationId xmlns:a16="http://schemas.microsoft.com/office/drawing/2014/main" id="{6200F55E-DC91-CA24-F09B-0A73DDBF15D8}"/>
                </a:ext>
              </a:extLst>
            </p:cNvPr>
            <p:cNvPicPr>
              <a:picLocks noChangeAspect="1"/>
            </p:cNvPicPr>
            <p:nvPr/>
          </p:nvPicPr>
          <p:blipFill>
            <a:blip r:embed="rId3"/>
            <a:stretch>
              <a:fillRect/>
            </a:stretch>
          </p:blipFill>
          <p:spPr>
            <a:xfrm>
              <a:off x="1395300" y="1730627"/>
              <a:ext cx="8453238" cy="5127373"/>
            </a:xfrm>
            <a:prstGeom prst="rect">
              <a:avLst/>
            </a:prstGeom>
          </p:spPr>
        </p:pic>
        <p:sp>
          <p:nvSpPr>
            <p:cNvPr id="10" name="TextBox 9">
              <a:extLst>
                <a:ext uri="{FF2B5EF4-FFF2-40B4-BE49-F238E27FC236}">
                  <a16:creationId xmlns:a16="http://schemas.microsoft.com/office/drawing/2014/main" id="{7F8FBCE0-C60E-27AF-E04B-95283FDE2D96}"/>
                </a:ext>
              </a:extLst>
            </p:cNvPr>
            <p:cNvSpPr txBox="1"/>
            <p:nvPr/>
          </p:nvSpPr>
          <p:spPr>
            <a:xfrm>
              <a:off x="3487798" y="3788480"/>
              <a:ext cx="8341112" cy="255605"/>
            </a:xfrm>
            <a:prstGeom prst="rect">
              <a:avLst/>
            </a:prstGeom>
            <a:noFill/>
          </p:spPr>
          <p:txBody>
            <a:bodyPr wrap="square">
              <a:spAutoFit/>
            </a:bodyPr>
            <a:lstStyle/>
            <a:p>
              <a:r>
                <a:rPr lang="en-US" sz="1400" b="0" i="0" u="none" strike="noStrike" dirty="0">
                  <a:solidFill>
                    <a:srgbClr val="333333"/>
                  </a:solidFill>
                  <a:effectLst/>
                </a:rPr>
                <a:t>AUCs for previously reported biomarkers and clinical parameters (68)</a:t>
              </a:r>
              <a:endParaRPr lang="en-US" sz="1400" dirty="0"/>
            </a:p>
          </p:txBody>
        </p:sp>
        <p:sp>
          <p:nvSpPr>
            <p:cNvPr id="11" name="Rectangle 10">
              <a:extLst>
                <a:ext uri="{FF2B5EF4-FFF2-40B4-BE49-F238E27FC236}">
                  <a16:creationId xmlns:a16="http://schemas.microsoft.com/office/drawing/2014/main" id="{B0B3CD5B-F930-B509-C20B-CFFEDAE91401}"/>
                </a:ext>
              </a:extLst>
            </p:cNvPr>
            <p:cNvSpPr/>
            <p:nvPr/>
          </p:nvSpPr>
          <p:spPr>
            <a:xfrm>
              <a:off x="1395300" y="1730628"/>
              <a:ext cx="8986485" cy="205785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2" name="Title 1">
            <a:extLst>
              <a:ext uri="{FF2B5EF4-FFF2-40B4-BE49-F238E27FC236}">
                <a16:creationId xmlns:a16="http://schemas.microsoft.com/office/drawing/2014/main" id="{60BE6DA6-1D3F-56B5-BE18-B3EDE9BF43EC}"/>
              </a:ext>
            </a:extLst>
          </p:cNvPr>
          <p:cNvSpPr>
            <a:spLocks noGrp="1"/>
          </p:cNvSpPr>
          <p:nvPr>
            <p:ph type="title"/>
          </p:nvPr>
        </p:nvSpPr>
        <p:spPr>
          <a:xfrm>
            <a:off x="838200" y="593725"/>
            <a:ext cx="10515600" cy="1325563"/>
          </a:xfrm>
        </p:spPr>
        <p:txBody>
          <a:bodyPr>
            <a:normAutofit/>
          </a:bodyPr>
          <a:lstStyle/>
          <a:p>
            <a:pPr algn="l"/>
            <a:r>
              <a:rPr lang="en-US" dirty="0"/>
              <a:t>Pre-therapy data generally struggle to reliably predict </a:t>
            </a:r>
            <a:r>
              <a:rPr lang="en-US" dirty="0" err="1"/>
              <a:t>irAE</a:t>
            </a:r>
            <a:r>
              <a:rPr lang="en-US" dirty="0"/>
              <a:t> risk</a:t>
            </a:r>
            <a:endParaRPr lang="en-US" i="0" u="none" strike="noStrike" dirty="0">
              <a:solidFill>
                <a:srgbClr val="212121"/>
              </a:solidFill>
              <a:effectLst/>
            </a:endParaRPr>
          </a:p>
        </p:txBody>
      </p:sp>
      <p:sp>
        <p:nvSpPr>
          <p:cNvPr id="8" name="TextBox 7">
            <a:extLst>
              <a:ext uri="{FF2B5EF4-FFF2-40B4-BE49-F238E27FC236}">
                <a16:creationId xmlns:a16="http://schemas.microsoft.com/office/drawing/2014/main" id="{62E5D076-A131-2DF5-F9CE-79B2E246D0E7}"/>
              </a:ext>
            </a:extLst>
          </p:cNvPr>
          <p:cNvSpPr txBox="1"/>
          <p:nvPr/>
        </p:nvSpPr>
        <p:spPr>
          <a:xfrm>
            <a:off x="9003238" y="6522122"/>
            <a:ext cx="6100996" cy="369332"/>
          </a:xfrm>
          <a:prstGeom prst="rect">
            <a:avLst/>
          </a:prstGeom>
          <a:noFill/>
        </p:spPr>
        <p:txBody>
          <a:bodyPr wrap="square">
            <a:spAutoFit/>
          </a:bodyPr>
          <a:lstStyle/>
          <a:p>
            <a:r>
              <a:rPr lang="en-US" i="0" u="none" strike="noStrike" dirty="0" err="1">
                <a:solidFill>
                  <a:srgbClr val="212121"/>
                </a:solidFill>
                <a:effectLst/>
              </a:rPr>
              <a:t>Glehr</a:t>
            </a:r>
            <a:r>
              <a:rPr lang="en-US" i="0" u="none" strike="noStrike" dirty="0">
                <a:solidFill>
                  <a:srgbClr val="212121"/>
                </a:solidFill>
                <a:effectLst/>
              </a:rPr>
              <a:t> et al. </a:t>
            </a:r>
            <a:r>
              <a:rPr lang="en-US" i="1" u="none" strike="noStrike" dirty="0">
                <a:solidFill>
                  <a:srgbClr val="212121"/>
                </a:solidFill>
                <a:effectLst/>
              </a:rPr>
              <a:t>Front Immunol.</a:t>
            </a:r>
            <a:r>
              <a:rPr lang="en-US" i="0" u="none" strike="noStrike" dirty="0">
                <a:solidFill>
                  <a:srgbClr val="212121"/>
                </a:solidFill>
                <a:effectLst/>
              </a:rPr>
              <a:t> 2022</a:t>
            </a:r>
            <a:endParaRPr lang="en-US" dirty="0"/>
          </a:p>
        </p:txBody>
      </p:sp>
    </p:spTree>
    <p:extLst>
      <p:ext uri="{BB962C8B-B14F-4D97-AF65-F5344CB8AC3E}">
        <p14:creationId xmlns:p14="http://schemas.microsoft.com/office/powerpoint/2010/main" val="6695388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4D6BD4-AC7E-476B-1415-4E932CFFD2C7}"/>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425E2B6F-F428-C121-746F-18E77151C6D0}"/>
              </a:ext>
            </a:extLst>
          </p:cNvPr>
          <p:cNvSpPr>
            <a:spLocks noGrp="1"/>
          </p:cNvSpPr>
          <p:nvPr>
            <p:ph type="title"/>
          </p:nvPr>
        </p:nvSpPr>
        <p:spPr>
          <a:xfrm>
            <a:off x="838201" y="593725"/>
            <a:ext cx="10481108" cy="1620085"/>
          </a:xfrm>
        </p:spPr>
        <p:txBody>
          <a:bodyPr>
            <a:normAutofit/>
          </a:bodyPr>
          <a:lstStyle/>
          <a:p>
            <a:r>
              <a:rPr lang="en-US" dirty="0"/>
              <a:t>Data pre/post transform</a:t>
            </a:r>
          </a:p>
        </p:txBody>
      </p:sp>
      <p:pic>
        <p:nvPicPr>
          <p:cNvPr id="3" name="Picture 2">
            <a:extLst>
              <a:ext uri="{FF2B5EF4-FFF2-40B4-BE49-F238E27FC236}">
                <a16:creationId xmlns:a16="http://schemas.microsoft.com/office/drawing/2014/main" id="{E3E082E5-D466-2FA6-2376-B7EEA68C96CB}"/>
              </a:ext>
            </a:extLst>
          </p:cNvPr>
          <p:cNvPicPr>
            <a:picLocks noChangeAspect="1"/>
          </p:cNvPicPr>
          <p:nvPr/>
        </p:nvPicPr>
        <p:blipFill>
          <a:blip r:embed="rId3"/>
          <a:stretch>
            <a:fillRect/>
          </a:stretch>
        </p:blipFill>
        <p:spPr>
          <a:xfrm>
            <a:off x="5459506" y="77096"/>
            <a:ext cx="5468470" cy="6780904"/>
          </a:xfrm>
          <a:prstGeom prst="rect">
            <a:avLst/>
          </a:prstGeom>
        </p:spPr>
      </p:pic>
    </p:spTree>
    <p:extLst>
      <p:ext uri="{BB962C8B-B14F-4D97-AF65-F5344CB8AC3E}">
        <p14:creationId xmlns:p14="http://schemas.microsoft.com/office/powerpoint/2010/main" val="23115336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AB09E-89E6-38DE-B8F1-33633854FE21}"/>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10CD09BD-58E1-E6E1-C7BE-45B90AB14EF4}"/>
              </a:ext>
            </a:extLst>
          </p:cNvPr>
          <p:cNvSpPr>
            <a:spLocks noGrp="1"/>
          </p:cNvSpPr>
          <p:nvPr>
            <p:ph type="title"/>
          </p:nvPr>
        </p:nvSpPr>
        <p:spPr>
          <a:xfrm>
            <a:off x="838201" y="593725"/>
            <a:ext cx="10481108" cy="1620085"/>
          </a:xfrm>
        </p:spPr>
        <p:txBody>
          <a:bodyPr>
            <a:normAutofit/>
          </a:bodyPr>
          <a:lstStyle/>
          <a:p>
            <a:r>
              <a:rPr lang="en-US" dirty="0"/>
              <a:t>Immunotypes of </a:t>
            </a:r>
            <a:r>
              <a:rPr lang="en-US" dirty="0" err="1"/>
              <a:t>irAE</a:t>
            </a:r>
            <a:r>
              <a:rPr lang="en-US" dirty="0"/>
              <a:t> group do not clearly become more “AID-like” over ICI than those of non-</a:t>
            </a:r>
            <a:r>
              <a:rPr lang="en-US" dirty="0" err="1"/>
              <a:t>irAE</a:t>
            </a:r>
            <a:r>
              <a:rPr lang="en-US" dirty="0"/>
              <a:t> group</a:t>
            </a:r>
          </a:p>
        </p:txBody>
      </p:sp>
      <p:pic>
        <p:nvPicPr>
          <p:cNvPr id="5" name="Picture 4">
            <a:extLst>
              <a:ext uri="{FF2B5EF4-FFF2-40B4-BE49-F238E27FC236}">
                <a16:creationId xmlns:a16="http://schemas.microsoft.com/office/drawing/2014/main" id="{8707FB4D-2542-4855-1BAC-FAA7B1A14665}"/>
              </a:ext>
            </a:extLst>
          </p:cNvPr>
          <p:cNvPicPr>
            <a:picLocks noChangeAspect="1"/>
          </p:cNvPicPr>
          <p:nvPr/>
        </p:nvPicPr>
        <p:blipFill>
          <a:blip r:embed="rId3"/>
          <a:stretch>
            <a:fillRect/>
          </a:stretch>
        </p:blipFill>
        <p:spPr>
          <a:xfrm>
            <a:off x="1139282" y="2180574"/>
            <a:ext cx="7023410" cy="4677426"/>
          </a:xfrm>
          <a:prstGeom prst="rect">
            <a:avLst/>
          </a:prstGeom>
        </p:spPr>
      </p:pic>
      <p:sp>
        <p:nvSpPr>
          <p:cNvPr id="6" name="TextBox 5">
            <a:extLst>
              <a:ext uri="{FF2B5EF4-FFF2-40B4-BE49-F238E27FC236}">
                <a16:creationId xmlns:a16="http://schemas.microsoft.com/office/drawing/2014/main" id="{09DD1BD7-7B09-BCDD-2842-42DF1E1805F6}"/>
              </a:ext>
            </a:extLst>
          </p:cNvPr>
          <p:cNvSpPr txBox="1"/>
          <p:nvPr/>
        </p:nvSpPr>
        <p:spPr>
          <a:xfrm>
            <a:off x="6634563" y="3048549"/>
            <a:ext cx="3546909" cy="646331"/>
          </a:xfrm>
          <a:prstGeom prst="rect">
            <a:avLst/>
          </a:prstGeom>
          <a:noFill/>
        </p:spPr>
        <p:txBody>
          <a:bodyPr wrap="square" rtlCol="0">
            <a:spAutoFit/>
          </a:bodyPr>
          <a:lstStyle/>
          <a:p>
            <a:r>
              <a:rPr lang="en-US" dirty="0"/>
              <a:t>Dotted line showing baseline cancer centroid-AID centroid distance</a:t>
            </a:r>
          </a:p>
        </p:txBody>
      </p:sp>
      <p:sp>
        <p:nvSpPr>
          <p:cNvPr id="7" name="TextBox 6">
            <a:extLst>
              <a:ext uri="{FF2B5EF4-FFF2-40B4-BE49-F238E27FC236}">
                <a16:creationId xmlns:a16="http://schemas.microsoft.com/office/drawing/2014/main" id="{A429E408-B90D-D07F-F11E-A2CCE375EDBF}"/>
              </a:ext>
            </a:extLst>
          </p:cNvPr>
          <p:cNvSpPr txBox="1"/>
          <p:nvPr/>
        </p:nvSpPr>
        <p:spPr>
          <a:xfrm>
            <a:off x="4105855" y="5531005"/>
            <a:ext cx="511679" cy="369332"/>
          </a:xfrm>
          <a:prstGeom prst="rect">
            <a:avLst/>
          </a:prstGeom>
          <a:noFill/>
        </p:spPr>
        <p:txBody>
          <a:bodyPr wrap="none" rtlCol="0">
            <a:spAutoFit/>
          </a:bodyPr>
          <a:lstStyle/>
          <a:p>
            <a:r>
              <a:rPr lang="en-US" dirty="0" err="1"/>
              <a:t>n.s</a:t>
            </a:r>
            <a:r>
              <a:rPr lang="en-US" dirty="0"/>
              <a:t>.</a:t>
            </a:r>
          </a:p>
        </p:txBody>
      </p:sp>
    </p:spTree>
    <p:extLst>
      <p:ext uri="{BB962C8B-B14F-4D97-AF65-F5344CB8AC3E}">
        <p14:creationId xmlns:p14="http://schemas.microsoft.com/office/powerpoint/2010/main" val="3848754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However, ICIs can lead to the development of immune-related adverse events (</a:t>
            </a:r>
            <a:r>
              <a:rPr lang="en-US" dirty="0" err="1"/>
              <a:t>irAEs</a:t>
            </a:r>
            <a:r>
              <a:rPr lang="en-US" dirty="0"/>
              <a:t>)</a:t>
            </a:r>
          </a:p>
        </p:txBody>
      </p:sp>
      <p:pic>
        <p:nvPicPr>
          <p:cNvPr id="4" name="Picture 3">
            <a:extLst>
              <a:ext uri="{FF2B5EF4-FFF2-40B4-BE49-F238E27FC236}">
                <a16:creationId xmlns:a16="http://schemas.microsoft.com/office/drawing/2014/main" id="{B9FF98EA-5BF4-E141-F1EF-13C9FBC04BC8}"/>
              </a:ext>
            </a:extLst>
          </p:cNvPr>
          <p:cNvPicPr>
            <a:picLocks noChangeAspect="1"/>
          </p:cNvPicPr>
          <p:nvPr/>
        </p:nvPicPr>
        <p:blipFill>
          <a:blip r:embed="rId3"/>
          <a:stretch>
            <a:fillRect/>
          </a:stretch>
        </p:blipFill>
        <p:spPr>
          <a:xfrm>
            <a:off x="3621729" y="1784196"/>
            <a:ext cx="4160087" cy="5029200"/>
          </a:xfrm>
          <a:prstGeom prst="rect">
            <a:avLst/>
          </a:prstGeom>
        </p:spPr>
      </p:pic>
      <p:sp>
        <p:nvSpPr>
          <p:cNvPr id="5" name="TextBox 4">
            <a:extLst>
              <a:ext uri="{FF2B5EF4-FFF2-40B4-BE49-F238E27FC236}">
                <a16:creationId xmlns:a16="http://schemas.microsoft.com/office/drawing/2014/main" id="{6A2B38F8-B21A-4C26-D8B5-0A16BEA5DB7C}"/>
              </a:ext>
            </a:extLst>
          </p:cNvPr>
          <p:cNvSpPr txBox="1"/>
          <p:nvPr/>
        </p:nvSpPr>
        <p:spPr>
          <a:xfrm>
            <a:off x="8780719" y="6488668"/>
            <a:ext cx="6096000" cy="369332"/>
          </a:xfrm>
          <a:prstGeom prst="rect">
            <a:avLst/>
          </a:prstGeom>
          <a:noFill/>
        </p:spPr>
        <p:txBody>
          <a:bodyPr wrap="square">
            <a:spAutoFit/>
          </a:bodyPr>
          <a:lstStyle/>
          <a:p>
            <a:r>
              <a:rPr lang="en-US" dirty="0"/>
              <a:t>Khan et al. </a:t>
            </a:r>
            <a:r>
              <a:rPr lang="en-US" i="1" dirty="0"/>
              <a:t>Semin Cancer Biol</a:t>
            </a:r>
            <a:r>
              <a:rPr lang="en-US" dirty="0"/>
              <a:t>. 2020</a:t>
            </a:r>
          </a:p>
        </p:txBody>
      </p:sp>
      <p:sp>
        <p:nvSpPr>
          <p:cNvPr id="3" name="TextBox 2">
            <a:extLst>
              <a:ext uri="{FF2B5EF4-FFF2-40B4-BE49-F238E27FC236}">
                <a16:creationId xmlns:a16="http://schemas.microsoft.com/office/drawing/2014/main" id="{74C24B5B-AEED-1A8A-E1F1-11186566A0E1}"/>
              </a:ext>
            </a:extLst>
          </p:cNvPr>
          <p:cNvSpPr txBox="1"/>
          <p:nvPr/>
        </p:nvSpPr>
        <p:spPr>
          <a:xfrm>
            <a:off x="-18585" y="6488668"/>
            <a:ext cx="657922"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618262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CAC0C-5561-0EA8-CD44-612EE9D125D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9D3CFF8-6E41-755E-1C1F-A7A61B092B50}"/>
              </a:ext>
            </a:extLst>
          </p:cNvPr>
          <p:cNvSpPr txBox="1"/>
          <p:nvPr/>
        </p:nvSpPr>
        <p:spPr>
          <a:xfrm>
            <a:off x="8841649" y="6488668"/>
            <a:ext cx="3466975" cy="369332"/>
          </a:xfrm>
          <a:prstGeom prst="rect">
            <a:avLst/>
          </a:prstGeom>
          <a:noFill/>
        </p:spPr>
        <p:txBody>
          <a:bodyPr wrap="none" rtlCol="0">
            <a:spAutoFit/>
          </a:bodyPr>
          <a:lstStyle/>
          <a:p>
            <a:pPr algn="l"/>
            <a:r>
              <a:rPr lang="en-US" b="0" i="0" u="none" strike="noStrike" dirty="0" err="1">
                <a:solidFill>
                  <a:srgbClr val="1B1B1B"/>
                </a:solidFill>
                <a:effectLst/>
              </a:rPr>
              <a:t>Jayathilaka</a:t>
            </a:r>
            <a:r>
              <a:rPr lang="en-US" b="0" i="0" u="none" strike="noStrike" dirty="0">
                <a:solidFill>
                  <a:srgbClr val="1B1B1B"/>
                </a:solidFill>
                <a:effectLst/>
              </a:rPr>
              <a:t> et al. </a:t>
            </a:r>
            <a:r>
              <a:rPr lang="en-US" b="0" i="1" u="none" strike="noStrike" dirty="0">
                <a:solidFill>
                  <a:srgbClr val="1B1B1B"/>
                </a:solidFill>
                <a:effectLst/>
              </a:rPr>
              <a:t>Br J Cancer</a:t>
            </a:r>
            <a:r>
              <a:rPr lang="en-US" b="0" i="0" u="none" strike="noStrike" dirty="0">
                <a:solidFill>
                  <a:srgbClr val="1B1B1B"/>
                </a:solidFill>
                <a:effectLst/>
              </a:rPr>
              <a:t> (2024)</a:t>
            </a:r>
          </a:p>
        </p:txBody>
      </p:sp>
      <p:sp>
        <p:nvSpPr>
          <p:cNvPr id="10" name="Title 1">
            <a:extLst>
              <a:ext uri="{FF2B5EF4-FFF2-40B4-BE49-F238E27FC236}">
                <a16:creationId xmlns:a16="http://schemas.microsoft.com/office/drawing/2014/main" id="{983A0520-CE1F-8FCB-CEA8-636D3D1E8BE9}"/>
              </a:ext>
            </a:extLst>
          </p:cNvPr>
          <p:cNvSpPr>
            <a:spLocks noGrp="1"/>
          </p:cNvSpPr>
          <p:nvPr>
            <p:ph type="title"/>
          </p:nvPr>
        </p:nvSpPr>
        <p:spPr>
          <a:xfrm>
            <a:off x="838200" y="593725"/>
            <a:ext cx="9260840" cy="1384977"/>
          </a:xfrm>
        </p:spPr>
        <p:txBody>
          <a:bodyPr>
            <a:normAutofit/>
          </a:bodyPr>
          <a:lstStyle/>
          <a:p>
            <a:r>
              <a:rPr lang="en-US" dirty="0" err="1"/>
              <a:t>irAEs</a:t>
            </a:r>
            <a:r>
              <a:rPr lang="en-US" dirty="0"/>
              <a:t> are common and can be severe</a:t>
            </a:r>
          </a:p>
        </p:txBody>
      </p:sp>
      <p:sp>
        <p:nvSpPr>
          <p:cNvPr id="4" name="TextBox 3">
            <a:extLst>
              <a:ext uri="{FF2B5EF4-FFF2-40B4-BE49-F238E27FC236}">
                <a16:creationId xmlns:a16="http://schemas.microsoft.com/office/drawing/2014/main" id="{6547E920-E513-A8A5-3556-F01BB2870C1C}"/>
              </a:ext>
            </a:extLst>
          </p:cNvPr>
          <p:cNvSpPr txBox="1"/>
          <p:nvPr/>
        </p:nvSpPr>
        <p:spPr>
          <a:xfrm>
            <a:off x="0" y="6488668"/>
            <a:ext cx="657922" cy="369332"/>
          </a:xfrm>
          <a:prstGeom prst="rect">
            <a:avLst/>
          </a:prstGeom>
          <a:noFill/>
        </p:spPr>
        <p:txBody>
          <a:bodyPr wrap="square" rtlCol="0">
            <a:spAutoFit/>
          </a:bodyPr>
          <a:lstStyle/>
          <a:p>
            <a:r>
              <a:rPr lang="en-US" dirty="0"/>
              <a:t>5</a:t>
            </a:r>
          </a:p>
        </p:txBody>
      </p:sp>
      <p:pic>
        <p:nvPicPr>
          <p:cNvPr id="2" name="Picture 1">
            <a:extLst>
              <a:ext uri="{FF2B5EF4-FFF2-40B4-BE49-F238E27FC236}">
                <a16:creationId xmlns:a16="http://schemas.microsoft.com/office/drawing/2014/main" id="{E7246BCF-3F4C-3092-0313-1C19ADB5B595}"/>
              </a:ext>
            </a:extLst>
          </p:cNvPr>
          <p:cNvPicPr>
            <a:picLocks noChangeAspect="1"/>
          </p:cNvPicPr>
          <p:nvPr/>
        </p:nvPicPr>
        <p:blipFill>
          <a:blip r:embed="rId3"/>
          <a:stretch>
            <a:fillRect/>
          </a:stretch>
        </p:blipFill>
        <p:spPr>
          <a:xfrm>
            <a:off x="891540" y="1721633"/>
            <a:ext cx="8516620" cy="4542642"/>
          </a:xfrm>
          <a:prstGeom prst="rect">
            <a:avLst/>
          </a:prstGeom>
        </p:spPr>
      </p:pic>
      <p:sp>
        <p:nvSpPr>
          <p:cNvPr id="12" name="TextBox 11">
            <a:extLst>
              <a:ext uri="{FF2B5EF4-FFF2-40B4-BE49-F238E27FC236}">
                <a16:creationId xmlns:a16="http://schemas.microsoft.com/office/drawing/2014/main" id="{8C947079-C373-5FE3-4BD8-6B07392C8685}"/>
              </a:ext>
            </a:extLst>
          </p:cNvPr>
          <p:cNvSpPr txBox="1"/>
          <p:nvPr/>
        </p:nvSpPr>
        <p:spPr>
          <a:xfrm>
            <a:off x="2327026" y="6264275"/>
            <a:ext cx="2822824" cy="369332"/>
          </a:xfrm>
          <a:prstGeom prst="rect">
            <a:avLst/>
          </a:prstGeom>
          <a:noFill/>
        </p:spPr>
        <p:txBody>
          <a:bodyPr wrap="none" rtlCol="0">
            <a:spAutoFit/>
          </a:bodyPr>
          <a:lstStyle/>
          <a:p>
            <a:r>
              <a:rPr lang="en-US" dirty="0"/>
              <a:t>132 studies, 75,988 patients</a:t>
            </a:r>
          </a:p>
        </p:txBody>
      </p:sp>
      <p:sp>
        <p:nvSpPr>
          <p:cNvPr id="17" name="TextBox 16">
            <a:extLst>
              <a:ext uri="{FF2B5EF4-FFF2-40B4-BE49-F238E27FC236}">
                <a16:creationId xmlns:a16="http://schemas.microsoft.com/office/drawing/2014/main" id="{14AD7D36-608E-3643-AD80-2A7DA80F4974}"/>
              </a:ext>
            </a:extLst>
          </p:cNvPr>
          <p:cNvSpPr txBox="1"/>
          <p:nvPr/>
        </p:nvSpPr>
        <p:spPr>
          <a:xfrm>
            <a:off x="6074589" y="6264275"/>
            <a:ext cx="2705805" cy="369332"/>
          </a:xfrm>
          <a:prstGeom prst="rect">
            <a:avLst/>
          </a:prstGeom>
          <a:noFill/>
        </p:spPr>
        <p:txBody>
          <a:bodyPr wrap="none" rtlCol="0">
            <a:spAutoFit/>
          </a:bodyPr>
          <a:lstStyle/>
          <a:p>
            <a:r>
              <a:rPr lang="en-US" dirty="0"/>
              <a:t>45 studies, 25,607 patients</a:t>
            </a:r>
          </a:p>
        </p:txBody>
      </p:sp>
    </p:spTree>
    <p:extLst>
      <p:ext uri="{BB962C8B-B14F-4D97-AF65-F5344CB8AC3E}">
        <p14:creationId xmlns:p14="http://schemas.microsoft.com/office/powerpoint/2010/main" val="2179680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1F12E-A372-6635-6ADE-E07E2F40FD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515251-A241-69F1-9476-FEDF9A75D9CB}"/>
              </a:ext>
            </a:extLst>
          </p:cNvPr>
          <p:cNvSpPr>
            <a:spLocks noGrp="1"/>
          </p:cNvSpPr>
          <p:nvPr>
            <p:ph type="title"/>
          </p:nvPr>
        </p:nvSpPr>
        <p:spPr>
          <a:xfrm>
            <a:off x="838200" y="593725"/>
            <a:ext cx="10515600" cy="1325563"/>
          </a:xfrm>
        </p:spPr>
        <p:txBody>
          <a:bodyPr>
            <a:normAutofit/>
          </a:bodyPr>
          <a:lstStyle/>
          <a:p>
            <a:r>
              <a:rPr lang="en-US" dirty="0" err="1"/>
              <a:t>irAEs</a:t>
            </a:r>
            <a:r>
              <a:rPr lang="en-US" dirty="0"/>
              <a:t> may be driven by multiple, possible mechanisms</a:t>
            </a:r>
          </a:p>
        </p:txBody>
      </p:sp>
      <p:pic>
        <p:nvPicPr>
          <p:cNvPr id="6" name="Picture 5">
            <a:extLst>
              <a:ext uri="{FF2B5EF4-FFF2-40B4-BE49-F238E27FC236}">
                <a16:creationId xmlns:a16="http://schemas.microsoft.com/office/drawing/2014/main" id="{A348EA46-8F52-246B-7D0C-F3EDBC8AFD01}"/>
              </a:ext>
            </a:extLst>
          </p:cNvPr>
          <p:cNvPicPr>
            <a:picLocks noChangeAspect="1"/>
          </p:cNvPicPr>
          <p:nvPr/>
        </p:nvPicPr>
        <p:blipFill>
          <a:blip r:embed="rId3"/>
          <a:stretch>
            <a:fillRect/>
          </a:stretch>
        </p:blipFill>
        <p:spPr>
          <a:xfrm>
            <a:off x="2173045" y="1682787"/>
            <a:ext cx="7692913" cy="4719411"/>
          </a:xfrm>
          <a:prstGeom prst="rect">
            <a:avLst/>
          </a:prstGeom>
        </p:spPr>
      </p:pic>
      <p:sp>
        <p:nvSpPr>
          <p:cNvPr id="9" name="TextBox 8">
            <a:extLst>
              <a:ext uri="{FF2B5EF4-FFF2-40B4-BE49-F238E27FC236}">
                <a16:creationId xmlns:a16="http://schemas.microsoft.com/office/drawing/2014/main" id="{5F4B058C-5F0A-2B17-A254-0C9B438A628E}"/>
              </a:ext>
            </a:extLst>
          </p:cNvPr>
          <p:cNvSpPr txBox="1"/>
          <p:nvPr/>
        </p:nvSpPr>
        <p:spPr>
          <a:xfrm>
            <a:off x="8565872" y="6488668"/>
            <a:ext cx="3699539" cy="369332"/>
          </a:xfrm>
          <a:prstGeom prst="rect">
            <a:avLst/>
          </a:prstGeom>
          <a:noFill/>
        </p:spPr>
        <p:txBody>
          <a:bodyPr wrap="none" rtlCol="0">
            <a:spAutoFit/>
          </a:bodyPr>
          <a:lstStyle/>
          <a:p>
            <a:r>
              <a:rPr lang="en-US" dirty="0"/>
              <a:t>Zheng et al. </a:t>
            </a:r>
            <a:r>
              <a:rPr lang="en-US" i="1" dirty="0"/>
              <a:t>Materials &amp; Design</a:t>
            </a:r>
            <a:r>
              <a:rPr lang="en-US" dirty="0"/>
              <a:t>. 2022</a:t>
            </a:r>
          </a:p>
        </p:txBody>
      </p:sp>
      <p:sp>
        <p:nvSpPr>
          <p:cNvPr id="3" name="TextBox 2">
            <a:extLst>
              <a:ext uri="{FF2B5EF4-FFF2-40B4-BE49-F238E27FC236}">
                <a16:creationId xmlns:a16="http://schemas.microsoft.com/office/drawing/2014/main" id="{D9D2E0A9-8D5E-B28A-EF63-48DC5F76234E}"/>
              </a:ext>
            </a:extLst>
          </p:cNvPr>
          <p:cNvSpPr txBox="1"/>
          <p:nvPr/>
        </p:nvSpPr>
        <p:spPr>
          <a:xfrm>
            <a:off x="-18585" y="6488668"/>
            <a:ext cx="657922" cy="369332"/>
          </a:xfrm>
          <a:prstGeom prst="rect">
            <a:avLst/>
          </a:prstGeom>
          <a:noFill/>
        </p:spPr>
        <p:txBody>
          <a:bodyPr wrap="square" rtlCol="0">
            <a:spAutoFit/>
          </a:bodyPr>
          <a:lstStyle/>
          <a:p>
            <a:r>
              <a:rPr lang="en-US" dirty="0"/>
              <a:t>6</a:t>
            </a:r>
          </a:p>
        </p:txBody>
      </p:sp>
    </p:spTree>
    <p:extLst>
      <p:ext uri="{BB962C8B-B14F-4D97-AF65-F5344CB8AC3E}">
        <p14:creationId xmlns:p14="http://schemas.microsoft.com/office/powerpoint/2010/main" val="1153338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4426E-8712-73FC-1230-0CD4D76C59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689DCB-FBC2-FB06-35DD-98F3071FDFA2}"/>
              </a:ext>
            </a:extLst>
          </p:cNvPr>
          <p:cNvSpPr>
            <a:spLocks noGrp="1"/>
          </p:cNvSpPr>
          <p:nvPr>
            <p:ph type="title"/>
          </p:nvPr>
        </p:nvSpPr>
        <p:spPr>
          <a:xfrm>
            <a:off x="838200" y="593725"/>
            <a:ext cx="5692646" cy="2093719"/>
          </a:xfrm>
        </p:spPr>
        <p:txBody>
          <a:bodyPr>
            <a:normAutofit/>
          </a:bodyPr>
          <a:lstStyle/>
          <a:p>
            <a:r>
              <a:rPr lang="en-US" dirty="0"/>
              <a:t>Baseline abundances of different T cell subsets have been associated with </a:t>
            </a:r>
            <a:r>
              <a:rPr lang="en-US" dirty="0" err="1"/>
              <a:t>irAE</a:t>
            </a:r>
            <a:r>
              <a:rPr lang="en-US" dirty="0"/>
              <a:t> development</a:t>
            </a:r>
          </a:p>
        </p:txBody>
      </p:sp>
      <p:pic>
        <p:nvPicPr>
          <p:cNvPr id="3" name="Picture 2">
            <a:extLst>
              <a:ext uri="{FF2B5EF4-FFF2-40B4-BE49-F238E27FC236}">
                <a16:creationId xmlns:a16="http://schemas.microsoft.com/office/drawing/2014/main" id="{2E90CBBA-D537-2285-EC07-D4AD253A5B9E}"/>
              </a:ext>
            </a:extLst>
          </p:cNvPr>
          <p:cNvPicPr>
            <a:picLocks noChangeAspect="1"/>
          </p:cNvPicPr>
          <p:nvPr/>
        </p:nvPicPr>
        <p:blipFill>
          <a:blip r:embed="rId3"/>
          <a:stretch>
            <a:fillRect/>
          </a:stretch>
        </p:blipFill>
        <p:spPr>
          <a:xfrm>
            <a:off x="6530846" y="0"/>
            <a:ext cx="5661154" cy="6858000"/>
          </a:xfrm>
          <a:prstGeom prst="rect">
            <a:avLst/>
          </a:prstGeom>
        </p:spPr>
      </p:pic>
      <p:pic>
        <p:nvPicPr>
          <p:cNvPr id="5" name="Picture 4">
            <a:extLst>
              <a:ext uri="{FF2B5EF4-FFF2-40B4-BE49-F238E27FC236}">
                <a16:creationId xmlns:a16="http://schemas.microsoft.com/office/drawing/2014/main" id="{5724169E-6FAF-9D39-74F5-86A175599E81}"/>
              </a:ext>
            </a:extLst>
          </p:cNvPr>
          <p:cNvPicPr>
            <a:picLocks noChangeAspect="1"/>
          </p:cNvPicPr>
          <p:nvPr/>
        </p:nvPicPr>
        <p:blipFill>
          <a:blip r:embed="rId4"/>
          <a:stretch>
            <a:fillRect/>
          </a:stretch>
        </p:blipFill>
        <p:spPr>
          <a:xfrm>
            <a:off x="643414" y="2872110"/>
            <a:ext cx="5452586" cy="3870267"/>
          </a:xfrm>
          <a:prstGeom prst="rect">
            <a:avLst/>
          </a:prstGeom>
        </p:spPr>
      </p:pic>
      <p:sp>
        <p:nvSpPr>
          <p:cNvPr id="6" name="TextBox 5">
            <a:extLst>
              <a:ext uri="{FF2B5EF4-FFF2-40B4-BE49-F238E27FC236}">
                <a16:creationId xmlns:a16="http://schemas.microsoft.com/office/drawing/2014/main" id="{21ACC0CD-A848-B0FD-93ED-7CE372D59890}"/>
              </a:ext>
            </a:extLst>
          </p:cNvPr>
          <p:cNvSpPr txBox="1"/>
          <p:nvPr/>
        </p:nvSpPr>
        <p:spPr>
          <a:xfrm>
            <a:off x="-18585" y="6488668"/>
            <a:ext cx="657922" cy="369332"/>
          </a:xfrm>
          <a:prstGeom prst="rect">
            <a:avLst/>
          </a:prstGeom>
          <a:noFill/>
        </p:spPr>
        <p:txBody>
          <a:bodyPr wrap="square" rtlCol="0">
            <a:spAutoFit/>
          </a:bodyPr>
          <a:lstStyle/>
          <a:p>
            <a:r>
              <a:rPr lang="en-US" dirty="0"/>
              <a:t>7</a:t>
            </a:r>
          </a:p>
        </p:txBody>
      </p:sp>
    </p:spTree>
    <p:extLst>
      <p:ext uri="{BB962C8B-B14F-4D97-AF65-F5344CB8AC3E}">
        <p14:creationId xmlns:p14="http://schemas.microsoft.com/office/powerpoint/2010/main" val="2748993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E0F75-125E-2310-4863-BE00642642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B39F3F-B91F-2380-6E78-7FA3DDEEFA49}"/>
              </a:ext>
            </a:extLst>
          </p:cNvPr>
          <p:cNvSpPr>
            <a:spLocks noGrp="1"/>
          </p:cNvSpPr>
          <p:nvPr>
            <p:ph type="title"/>
          </p:nvPr>
        </p:nvSpPr>
        <p:spPr>
          <a:xfrm>
            <a:off x="838200" y="593725"/>
            <a:ext cx="10515600" cy="1325563"/>
          </a:xfrm>
        </p:spPr>
        <p:txBody>
          <a:bodyPr>
            <a:normAutofit/>
          </a:bodyPr>
          <a:lstStyle/>
          <a:p>
            <a:r>
              <a:rPr lang="en-US" dirty="0"/>
              <a:t>Relationship between </a:t>
            </a:r>
            <a:r>
              <a:rPr lang="en-US" dirty="0" err="1"/>
              <a:t>irAE</a:t>
            </a:r>
            <a:r>
              <a:rPr lang="en-US" dirty="0"/>
              <a:t> development and response to ICI is still unclear</a:t>
            </a:r>
          </a:p>
        </p:txBody>
      </p:sp>
      <p:sp>
        <p:nvSpPr>
          <p:cNvPr id="6" name="TextBox 5">
            <a:extLst>
              <a:ext uri="{FF2B5EF4-FFF2-40B4-BE49-F238E27FC236}">
                <a16:creationId xmlns:a16="http://schemas.microsoft.com/office/drawing/2014/main" id="{84878718-607F-53B3-1354-603CE997BEEE}"/>
              </a:ext>
            </a:extLst>
          </p:cNvPr>
          <p:cNvSpPr txBox="1"/>
          <p:nvPr/>
        </p:nvSpPr>
        <p:spPr>
          <a:xfrm>
            <a:off x="-18585" y="6488668"/>
            <a:ext cx="657922" cy="369332"/>
          </a:xfrm>
          <a:prstGeom prst="rect">
            <a:avLst/>
          </a:prstGeom>
          <a:noFill/>
        </p:spPr>
        <p:txBody>
          <a:bodyPr wrap="square" rtlCol="0">
            <a:spAutoFit/>
          </a:bodyPr>
          <a:lstStyle/>
          <a:p>
            <a:r>
              <a:rPr lang="en-US" dirty="0"/>
              <a:t>8</a:t>
            </a:r>
          </a:p>
        </p:txBody>
      </p:sp>
      <p:pic>
        <p:nvPicPr>
          <p:cNvPr id="3" name="Picture 2">
            <a:extLst>
              <a:ext uri="{FF2B5EF4-FFF2-40B4-BE49-F238E27FC236}">
                <a16:creationId xmlns:a16="http://schemas.microsoft.com/office/drawing/2014/main" id="{9CB3CAC4-A332-6F8F-3970-7FE8A6E03E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24398" y="2221786"/>
            <a:ext cx="8059681" cy="4042489"/>
          </a:xfrm>
          <a:prstGeom prst="rect">
            <a:avLst/>
          </a:prstGeom>
          <a:ln>
            <a:solidFill>
              <a:schemeClr val="tx1"/>
            </a:solidFill>
          </a:ln>
        </p:spPr>
      </p:pic>
    </p:spTree>
    <p:extLst>
      <p:ext uri="{BB962C8B-B14F-4D97-AF65-F5344CB8AC3E}">
        <p14:creationId xmlns:p14="http://schemas.microsoft.com/office/powerpoint/2010/main" val="2181181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47894-4176-8C12-1EE7-38DAE26424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07F6FC-DBC1-5A96-DCE6-D9C0C4551D5B}"/>
              </a:ext>
            </a:extLst>
          </p:cNvPr>
          <p:cNvSpPr>
            <a:spLocks noGrp="1"/>
          </p:cNvSpPr>
          <p:nvPr>
            <p:ph type="title"/>
          </p:nvPr>
        </p:nvSpPr>
        <p:spPr>
          <a:xfrm>
            <a:off x="838200" y="593725"/>
            <a:ext cx="9431955" cy="1620085"/>
          </a:xfrm>
        </p:spPr>
        <p:txBody>
          <a:bodyPr>
            <a:normAutofit/>
          </a:bodyPr>
          <a:lstStyle/>
          <a:p>
            <a:r>
              <a:rPr lang="en-US" dirty="0"/>
              <a:t>Main goals</a:t>
            </a:r>
          </a:p>
        </p:txBody>
      </p:sp>
      <p:sp>
        <p:nvSpPr>
          <p:cNvPr id="5" name="Content Placeholder 2">
            <a:extLst>
              <a:ext uri="{FF2B5EF4-FFF2-40B4-BE49-F238E27FC236}">
                <a16:creationId xmlns:a16="http://schemas.microsoft.com/office/drawing/2014/main" id="{8BD623B9-0CD0-BF2F-69FA-296091550B39}"/>
              </a:ext>
            </a:extLst>
          </p:cNvPr>
          <p:cNvSpPr>
            <a:spLocks noGrp="1"/>
          </p:cNvSpPr>
          <p:nvPr>
            <p:ph idx="1"/>
          </p:nvPr>
        </p:nvSpPr>
        <p:spPr>
          <a:xfrm>
            <a:off x="838200" y="1919289"/>
            <a:ext cx="9922844" cy="4623402"/>
          </a:xfrm>
        </p:spPr>
        <p:txBody>
          <a:bodyPr>
            <a:normAutofit/>
          </a:bodyPr>
          <a:lstStyle/>
          <a:p>
            <a:pPr marL="514350" indent="-514350">
              <a:buFont typeface="+mj-lt"/>
              <a:buAutoNum type="arabicPeriod"/>
            </a:pPr>
            <a:r>
              <a:rPr lang="en-US" dirty="0"/>
              <a:t>Identify immune cell biomarkers that predict </a:t>
            </a:r>
            <a:r>
              <a:rPr lang="en-US" dirty="0" err="1"/>
              <a:t>irAEs</a:t>
            </a:r>
            <a:r>
              <a:rPr lang="en-US" dirty="0"/>
              <a:t> and response to ICI</a:t>
            </a:r>
          </a:p>
          <a:p>
            <a:pPr marL="514350" indent="-514350">
              <a:buFont typeface="+mj-lt"/>
              <a:buAutoNum type="arabicPeriod"/>
            </a:pPr>
            <a:r>
              <a:rPr lang="en-US" dirty="0"/>
              <a:t>Determine how ICI alters immune cell landscape</a:t>
            </a:r>
          </a:p>
        </p:txBody>
      </p:sp>
      <p:sp>
        <p:nvSpPr>
          <p:cNvPr id="3" name="TextBox 2">
            <a:extLst>
              <a:ext uri="{FF2B5EF4-FFF2-40B4-BE49-F238E27FC236}">
                <a16:creationId xmlns:a16="http://schemas.microsoft.com/office/drawing/2014/main" id="{7211E410-69F6-998A-A1FA-8C2578E3E1EC}"/>
              </a:ext>
            </a:extLst>
          </p:cNvPr>
          <p:cNvSpPr txBox="1"/>
          <p:nvPr/>
        </p:nvSpPr>
        <p:spPr>
          <a:xfrm>
            <a:off x="-18585" y="6488668"/>
            <a:ext cx="657922" cy="369332"/>
          </a:xfrm>
          <a:prstGeom prst="rect">
            <a:avLst/>
          </a:prstGeom>
          <a:noFill/>
        </p:spPr>
        <p:txBody>
          <a:bodyPr wrap="square" rtlCol="0">
            <a:spAutoFit/>
          </a:bodyPr>
          <a:lstStyle/>
          <a:p>
            <a:r>
              <a:rPr lang="en-US" dirty="0"/>
              <a:t>9</a:t>
            </a:r>
          </a:p>
        </p:txBody>
      </p:sp>
    </p:spTree>
    <p:extLst>
      <p:ext uri="{BB962C8B-B14F-4D97-AF65-F5344CB8AC3E}">
        <p14:creationId xmlns:p14="http://schemas.microsoft.com/office/powerpoint/2010/main" val="2430396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27271</TotalTime>
  <Words>3581</Words>
  <Application>Microsoft Macintosh PowerPoint</Application>
  <PresentationFormat>Widescreen</PresentationFormat>
  <Paragraphs>381</Paragraphs>
  <Slides>33</Slides>
  <Notes>33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33</vt:i4>
      </vt:variant>
    </vt:vector>
  </HeadingPairs>
  <TitlesOfParts>
    <vt:vector size="46" baseType="lpstr">
      <vt:lpstr>-apple-system</vt:lpstr>
      <vt:lpstr>-webkit-standard</vt:lpstr>
      <vt:lpstr>Arial</vt:lpstr>
      <vt:lpstr>Calibri</vt:lpstr>
      <vt:lpstr>Calibri Light</vt:lpstr>
      <vt:lpstr>Cambria</vt:lpstr>
      <vt:lpstr>Menlo</vt:lpstr>
      <vt:lpstr>Merriweather</vt:lpstr>
      <vt:lpstr>Open Sans</vt:lpstr>
      <vt:lpstr>Roboto</vt:lpstr>
      <vt:lpstr>Söhne</vt:lpstr>
      <vt:lpstr>Wingdings</vt:lpstr>
      <vt:lpstr>Office Theme</vt:lpstr>
      <vt:lpstr>Identifying immune cell subsets associated with immune-related adverse event (irAE) development</vt:lpstr>
      <vt:lpstr>Acknowledgements</vt:lpstr>
      <vt:lpstr>Immune checkpoint inhibitors (ICIs) have revolutionized cancer treatment</vt:lpstr>
      <vt:lpstr>However, ICIs can lead to the development of immune-related adverse events (irAEs)</vt:lpstr>
      <vt:lpstr>irAEs are common and can be severe</vt:lpstr>
      <vt:lpstr>irAEs may be driven by multiple, possible mechanisms</vt:lpstr>
      <vt:lpstr>Baseline abundances of different T cell subsets have been associated with irAE development</vt:lpstr>
      <vt:lpstr>Relationship between irAE development and response to ICI is still unclear</vt:lpstr>
      <vt:lpstr>Main goals</vt:lpstr>
      <vt:lpstr>ICI cohort</vt:lpstr>
      <vt:lpstr>Analyzing peripheral immune cell populations with mass cytometry</vt:lpstr>
      <vt:lpstr>Gating 80 specific immune cell subsets</vt:lpstr>
      <vt:lpstr>Main goals</vt:lpstr>
      <vt:lpstr>Processing gated data</vt:lpstr>
      <vt:lpstr>Baseline CD56bright of NK cells frequency higher, PD1+ of NK cells frequency lower in those developing pneumonitis</vt:lpstr>
      <vt:lpstr>Using a random forest model to identify subsets important in distinguishing baseline combined irAE group</vt:lpstr>
      <vt:lpstr>Distinguishing baseline combined irAE group using module of 4 subsets</vt:lpstr>
      <vt:lpstr>Baseline SCM of Tconv Tcells frequency may be lower in those developing an irAE</vt:lpstr>
      <vt:lpstr>Baseline distinction of combined irAE group using module of top 4 subsets unlikely due to chance</vt:lpstr>
      <vt:lpstr>Alternative method for choosing important subsets when unable to use random forest model</vt:lpstr>
      <vt:lpstr>Summary of baseline module analyses: several subsets may be more irAE-type-specific</vt:lpstr>
      <vt:lpstr>Main goals</vt:lpstr>
      <vt:lpstr>Identifying which immune cell subsets change over ICI in irAE group-specific manner</vt:lpstr>
      <vt:lpstr>Frequency of CD56bright of NK cells decreases early with ICI in combined and skin irAE groups</vt:lpstr>
      <vt:lpstr>Summary</vt:lpstr>
      <vt:lpstr>Model: early on ICI, CD56bright NK cells traffic out of periphery to irAE sites where they contribute to pathology</vt:lpstr>
      <vt:lpstr>Next steps</vt:lpstr>
      <vt:lpstr>Over ICI, do immunotypes become more “AID-like” specifically in irAE group?</vt:lpstr>
      <vt:lpstr>Inhibitory immune checkpoints help maintain self tolerance</vt:lpstr>
      <vt:lpstr>PowerPoint Presentation</vt:lpstr>
      <vt:lpstr>Pre-therapy data generally struggle to reliably predict irAE risk</vt:lpstr>
      <vt:lpstr>Data pre/post transform</vt:lpstr>
      <vt:lpstr>Immunotypes of irAE group do not clearly become more “AID-like” over ICI than those of non-irAE group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5985</cp:revision>
  <dcterms:created xsi:type="dcterms:W3CDTF">2023-09-15T17:40:02Z</dcterms:created>
  <dcterms:modified xsi:type="dcterms:W3CDTF">2024-12-14T09:23:07Z</dcterms:modified>
</cp:coreProperties>
</file>

<file path=docProps/thumbnail.jpeg>
</file>